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6"/>
  </p:notesMasterIdLst>
  <p:sldIdLst>
    <p:sldId id="342" r:id="rId2"/>
    <p:sldId id="351" r:id="rId3"/>
    <p:sldId id="353" r:id="rId4"/>
    <p:sldId id="363" r:id="rId5"/>
    <p:sldId id="364" r:id="rId6"/>
    <p:sldId id="354" r:id="rId7"/>
    <p:sldId id="355" r:id="rId8"/>
    <p:sldId id="345" r:id="rId9"/>
    <p:sldId id="356" r:id="rId10"/>
    <p:sldId id="359" r:id="rId11"/>
    <p:sldId id="360" r:id="rId12"/>
    <p:sldId id="361" r:id="rId13"/>
    <p:sldId id="350" r:id="rId14"/>
    <p:sldId id="3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5CA153-259E-4C00-99FC-35478895584B}" v="56" dt="2024-06-21T09:51:56.1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snapToObjects="1" showGuides="1">
      <p:cViewPr varScale="1">
        <p:scale>
          <a:sx n="102" d="100"/>
          <a:sy n="102" d="100"/>
        </p:scale>
        <p:origin x="918" y="10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media/hdphoto1.wdp>
</file>

<file path=ppt/media/image1.png>
</file>

<file path=ppt/media/image10.png>
</file>

<file path=ppt/media/image2.png>
</file>

<file path=ppt/media/image3.jpg>
</file>

<file path=ppt/media/image4.jp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6/21/2024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1288711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3786661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854899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156130390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ibm.com/topics/artificial-intelligence"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Machine Learning</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Classification</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Pranav Agrawal</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Classification Model: Evaluation Metrics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sz="1200" dirty="0"/>
              <a:t>Machine Learning: Classification</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
        <p:nvSpPr>
          <p:cNvPr id="3" name="Title 1">
            <a:extLst>
              <a:ext uri="{FF2B5EF4-FFF2-40B4-BE49-F238E27FC236}">
                <a16:creationId xmlns:a16="http://schemas.microsoft.com/office/drawing/2014/main" id="{4B5231E2-EC68-736F-FD2D-C6532DBA00FA}"/>
              </a:ext>
            </a:extLst>
          </p:cNvPr>
          <p:cNvSpPr txBox="1">
            <a:spLocks/>
          </p:cNvSpPr>
          <p:nvPr/>
        </p:nvSpPr>
        <p:spPr>
          <a:xfrm>
            <a:off x="990599" y="1601609"/>
            <a:ext cx="10363200" cy="92332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400" kern="1200" spc="0">
                <a:solidFill>
                  <a:schemeClr val="bg1"/>
                </a:solidFill>
                <a:latin typeface="+mj-lt"/>
                <a:ea typeface="+mj-ea"/>
                <a:cs typeface="Biome" panose="020B0503030204020804" pitchFamily="34" charset="0"/>
              </a:defRPr>
            </a:lvl1pPr>
          </a:lstStyle>
          <a:p>
            <a:r>
              <a:rPr lang="en-US" sz="1800" b="1" dirty="0"/>
              <a:t>Confusion/Error Matrix : An </a:t>
            </a:r>
            <a:r>
              <a:rPr lang="en-US" sz="1800" b="1" dirty="0" err="1"/>
              <a:t>nXn</a:t>
            </a:r>
            <a:r>
              <a:rPr lang="en-US" sz="1800" b="1" dirty="0"/>
              <a:t> matrix that nicely summarizes the number of correct predictions for the model. Helps to compute different performance metrics. </a:t>
            </a:r>
          </a:p>
        </p:txBody>
      </p:sp>
      <p:pic>
        <p:nvPicPr>
          <p:cNvPr id="2050" name="Picture 2" descr="Choosing Evaluation Metrics For Classification Model">
            <a:extLst>
              <a:ext uri="{FF2B5EF4-FFF2-40B4-BE49-F238E27FC236}">
                <a16:creationId xmlns:a16="http://schemas.microsoft.com/office/drawing/2014/main" id="{B7A153FD-769B-7BB0-1B97-BA6E606F1F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71977" y="2704810"/>
            <a:ext cx="5817125" cy="2989867"/>
          </a:xfrm>
          <a:prstGeom prst="rect">
            <a:avLst/>
          </a:prstGeom>
          <a:noFill/>
          <a:extLst>
            <a:ext uri="{909E8E84-426E-40DD-AFC4-6F175D3DCCD1}">
              <a14:hiddenFill xmlns:a14="http://schemas.microsoft.com/office/drawing/2010/main">
                <a:solidFill>
                  <a:srgbClr val="FFFFFF"/>
                </a:solidFill>
              </a14:hiddenFill>
            </a:ext>
          </a:extLst>
        </p:spPr>
      </p:pic>
      <p:sp>
        <p:nvSpPr>
          <p:cNvPr id="15" name="Footer Placeholder 7">
            <a:extLst>
              <a:ext uri="{FF2B5EF4-FFF2-40B4-BE49-F238E27FC236}">
                <a16:creationId xmlns:a16="http://schemas.microsoft.com/office/drawing/2014/main" id="{E69F7DF9-0584-CE3F-3FD8-AE8AC031B724}"/>
              </a:ext>
            </a:extLst>
          </p:cNvPr>
          <p:cNvSpPr txBox="1">
            <a:spLocks/>
          </p:cNvSpPr>
          <p:nvPr/>
        </p:nvSpPr>
        <p:spPr>
          <a:xfrm>
            <a:off x="3862028" y="6127750"/>
            <a:ext cx="8619059" cy="365125"/>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kern="1200" spc="0">
                <a:solidFill>
                  <a:schemeClr val="bg1"/>
                </a:solidFill>
                <a:latin typeface="+mj-lt"/>
                <a:ea typeface="+mn-ea"/>
                <a:cs typeface="Biome" panose="020B05030302040208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50" dirty="0"/>
              <a:t>References: </a:t>
            </a:r>
          </a:p>
          <a:p>
            <a:r>
              <a:rPr lang="en-GB" sz="1050" dirty="0"/>
              <a:t>https://www.analyticsvidhya.com/blog/2020/10/how-to-choose-evaluation-metrics-for-classification-model/</a:t>
            </a:r>
            <a:endParaRPr lang="en-US" sz="1050" dirty="0"/>
          </a:p>
        </p:txBody>
      </p:sp>
    </p:spTree>
    <p:extLst>
      <p:ext uri="{BB962C8B-B14F-4D97-AF65-F5344CB8AC3E}">
        <p14:creationId xmlns:p14="http://schemas.microsoft.com/office/powerpoint/2010/main" val="2620910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nodeType="clickEffect">
                                  <p:stCondLst>
                                    <p:cond delay="0"/>
                                  </p:stCondLst>
                                  <p:childTnLst>
                                    <p:set>
                                      <p:cBhvr>
                                        <p:cTn id="15" dur="1" fill="hold">
                                          <p:stCondLst>
                                            <p:cond delay="0"/>
                                          </p:stCondLst>
                                        </p:cTn>
                                        <p:tgtEl>
                                          <p:spTgt spid="2050"/>
                                        </p:tgtEl>
                                        <p:attrNameLst>
                                          <p:attrName>style.visibility</p:attrName>
                                        </p:attrNameLst>
                                      </p:cBhvr>
                                      <p:to>
                                        <p:strVal val="visible"/>
                                      </p:to>
                                    </p:set>
                                    <p:anim calcmode="lin" valueType="num">
                                      <p:cBhvr>
                                        <p:cTn id="16" dur="1000" fill="hold"/>
                                        <p:tgtEl>
                                          <p:spTgt spid="2050"/>
                                        </p:tgtEl>
                                        <p:attrNameLst>
                                          <p:attrName>ppt_w</p:attrName>
                                        </p:attrNameLst>
                                      </p:cBhvr>
                                      <p:tavLst>
                                        <p:tav tm="0">
                                          <p:val>
                                            <p:fltVal val="0"/>
                                          </p:val>
                                        </p:tav>
                                        <p:tav tm="100000">
                                          <p:val>
                                            <p:strVal val="#ppt_w"/>
                                          </p:val>
                                        </p:tav>
                                      </p:tavLst>
                                    </p:anim>
                                    <p:anim calcmode="lin" valueType="num">
                                      <p:cBhvr>
                                        <p:cTn id="17" dur="1000" fill="hold"/>
                                        <p:tgtEl>
                                          <p:spTgt spid="2050"/>
                                        </p:tgtEl>
                                        <p:attrNameLst>
                                          <p:attrName>ppt_h</p:attrName>
                                        </p:attrNameLst>
                                      </p:cBhvr>
                                      <p:tavLst>
                                        <p:tav tm="0">
                                          <p:val>
                                            <p:fltVal val="0"/>
                                          </p:val>
                                        </p:tav>
                                        <p:tav tm="100000">
                                          <p:val>
                                            <p:strVal val="#ppt_h"/>
                                          </p:val>
                                        </p:tav>
                                      </p:tavLst>
                                    </p:anim>
                                    <p:anim calcmode="lin" valueType="num">
                                      <p:cBhvr>
                                        <p:cTn id="18" dur="1000" fill="hold"/>
                                        <p:tgtEl>
                                          <p:spTgt spid="2050"/>
                                        </p:tgtEl>
                                        <p:attrNameLst>
                                          <p:attrName>style.rotation</p:attrName>
                                        </p:attrNameLst>
                                      </p:cBhvr>
                                      <p:tavLst>
                                        <p:tav tm="0">
                                          <p:val>
                                            <p:fltVal val="90"/>
                                          </p:val>
                                        </p:tav>
                                        <p:tav tm="100000">
                                          <p:val>
                                            <p:fltVal val="0"/>
                                          </p:val>
                                        </p:tav>
                                      </p:tavLst>
                                    </p:anim>
                                    <p:animEffect transition="in" filter="fade">
                                      <p:cBhvr>
                                        <p:cTn id="19"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Classification Model: Evaluation Metrics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sz="1200" dirty="0"/>
              <a:t>Machine Learning: Classification</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11</a:t>
            </a:fld>
            <a:endParaRPr lang="en-US" dirty="0"/>
          </a:p>
        </p:txBody>
      </p:sp>
      <p:sp>
        <p:nvSpPr>
          <p:cNvPr id="3" name="Title 1">
            <a:extLst>
              <a:ext uri="{FF2B5EF4-FFF2-40B4-BE49-F238E27FC236}">
                <a16:creationId xmlns:a16="http://schemas.microsoft.com/office/drawing/2014/main" id="{4B5231E2-EC68-736F-FD2D-C6532DBA00FA}"/>
              </a:ext>
            </a:extLst>
          </p:cNvPr>
          <p:cNvSpPr txBox="1">
            <a:spLocks/>
          </p:cNvSpPr>
          <p:nvPr/>
        </p:nvSpPr>
        <p:spPr>
          <a:xfrm>
            <a:off x="990599" y="1601609"/>
            <a:ext cx="10363200" cy="92332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400" kern="1200" spc="0">
                <a:solidFill>
                  <a:schemeClr val="bg1"/>
                </a:solidFill>
                <a:latin typeface="+mj-lt"/>
                <a:ea typeface="+mj-ea"/>
                <a:cs typeface="Biome" panose="020B0503030204020804" pitchFamily="34" charset="0"/>
              </a:defRPr>
            </a:lvl1pPr>
          </a:lstStyle>
          <a:p>
            <a:endParaRPr lang="en-US" sz="1800" b="1" dirty="0"/>
          </a:p>
        </p:txBody>
      </p:sp>
      <p:pic>
        <p:nvPicPr>
          <p:cNvPr id="2052" name="Picture 4" descr="Classification evaluation | Nature Methods">
            <a:extLst>
              <a:ext uri="{FF2B5EF4-FFF2-40B4-BE49-F238E27FC236}">
                <a16:creationId xmlns:a16="http://schemas.microsoft.com/office/drawing/2014/main" id="{7DFC4C10-DEA1-8526-51C8-7AEEEEE430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227" y="2063270"/>
            <a:ext cx="4882459" cy="32004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506D05E0-7C24-1F90-1A28-BE6C7DD61101}"/>
              </a:ext>
            </a:extLst>
          </p:cNvPr>
          <p:cNvGraphicFramePr>
            <a:graphicFrameLocks noGrp="1"/>
          </p:cNvGraphicFramePr>
          <p:nvPr>
            <p:extLst>
              <p:ext uri="{D42A27DB-BD31-4B8C-83A1-F6EECF244321}">
                <p14:modId xmlns:p14="http://schemas.microsoft.com/office/powerpoint/2010/main" val="2509930238"/>
              </p:ext>
            </p:extLst>
          </p:nvPr>
        </p:nvGraphicFramePr>
        <p:xfrm>
          <a:off x="5495087" y="2242226"/>
          <a:ext cx="6026242" cy="2582177"/>
        </p:xfrm>
        <a:graphic>
          <a:graphicData uri="http://schemas.openxmlformats.org/drawingml/2006/table">
            <a:tbl>
              <a:tblPr firstRow="1" bandRow="1">
                <a:tableStyleId>{5C22544A-7EE6-4342-B048-85BDC9FD1C3A}</a:tableStyleId>
              </a:tblPr>
              <a:tblGrid>
                <a:gridCol w="1214486">
                  <a:extLst>
                    <a:ext uri="{9D8B030D-6E8A-4147-A177-3AD203B41FA5}">
                      <a16:colId xmlns:a16="http://schemas.microsoft.com/office/drawing/2014/main" val="239905466"/>
                    </a:ext>
                  </a:extLst>
                </a:gridCol>
                <a:gridCol w="4811756">
                  <a:extLst>
                    <a:ext uri="{9D8B030D-6E8A-4147-A177-3AD203B41FA5}">
                      <a16:colId xmlns:a16="http://schemas.microsoft.com/office/drawing/2014/main" val="260826766"/>
                    </a:ext>
                  </a:extLst>
                </a:gridCol>
              </a:tblGrid>
              <a:tr h="253012">
                <a:tc>
                  <a:txBody>
                    <a:bodyPr/>
                    <a:lstStyle/>
                    <a:p>
                      <a:pPr algn="ctr"/>
                      <a:r>
                        <a:rPr lang="en-US" sz="1200" dirty="0">
                          <a:latin typeface="Arial Nova" panose="020B0504020202020204" pitchFamily="34" charset="0"/>
                        </a:rPr>
                        <a:t>Term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a:txBody>
                    <a:bodyPr/>
                    <a:lstStyle/>
                    <a:p>
                      <a:pPr algn="ctr"/>
                      <a:r>
                        <a:rPr lang="en-US" sz="1200" dirty="0">
                          <a:latin typeface="Arial Nova" panose="020B0504020202020204" pitchFamily="34" charset="0"/>
                        </a:rPr>
                        <a:t>Meaning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extLst>
                  <a:ext uri="{0D108BD9-81ED-4DB2-BD59-A6C34878D82A}">
                    <a16:rowId xmlns:a16="http://schemas.microsoft.com/office/drawing/2014/main" val="1836851044"/>
                  </a:ext>
                </a:extLst>
              </a:tr>
              <a:tr h="3615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Accuracy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rgbClr val="FFFFFF"/>
                          </a:solidFill>
                          <a:effectLst/>
                          <a:latin typeface="Arial Nova" panose="020B0504020202020204" pitchFamily="34" charset="0"/>
                          <a:ea typeface="+mn-ea"/>
                          <a:cs typeface="Biome" panose="020B0503030204020804" pitchFamily="34" charset="0"/>
                          <a:sym typeface="Wingdings" panose="05000000000000000000" pitchFamily="2" charset="2"/>
                        </a:rPr>
                        <a:t>Out of the predictions made by the model, what percentage is correct?</a:t>
                      </a:r>
                      <a:endParaRPr lang="en-ZA" sz="1200" b="1" u="none" strike="noStrike" kern="1200" noProof="1">
                        <a:solidFill>
                          <a:srgbClr val="FFFFFF"/>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473992504"/>
                  </a:ext>
                </a:extLst>
              </a:tr>
              <a:tr h="36154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Precision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Out of all the YES predictions, how many of them were correct?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1651590756"/>
                  </a:ext>
                </a:extLst>
              </a:tr>
              <a:tr h="51376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Recall/ Sensitivity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How good was the model at predicting </a:t>
                      </a:r>
                      <a:r>
                        <a:rPr lang="en-ZA" sz="1200" b="1" u="none" strike="noStrike" kern="1200" noProof="1">
                          <a:solidFill>
                            <a:srgbClr val="FFC000"/>
                          </a:solidFill>
                          <a:effectLst/>
                          <a:latin typeface="Arial Nova" panose="020B0504020202020204" pitchFamily="34" charset="0"/>
                          <a:ea typeface="+mn-ea"/>
                          <a:cs typeface="Biome" panose="020B0503030204020804" pitchFamily="34" charset="0"/>
                        </a:rPr>
                        <a:t>Real YES events</a:t>
                      </a: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2790418070"/>
                  </a:ext>
                </a:extLst>
              </a:tr>
              <a:tr h="37415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Specificity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How good was the model at predicting </a:t>
                      </a:r>
                      <a:r>
                        <a:rPr lang="en-ZA" sz="1200" b="1" u="none" strike="noStrike" kern="1200" noProof="1">
                          <a:solidFill>
                            <a:srgbClr val="FFC000"/>
                          </a:solidFill>
                          <a:effectLst/>
                          <a:latin typeface="Arial Nova" panose="020B0504020202020204" pitchFamily="34" charset="0"/>
                          <a:ea typeface="+mn-ea"/>
                          <a:cs typeface="Biome" panose="020B0503030204020804" pitchFamily="34" charset="0"/>
                        </a:rPr>
                        <a:t>Real NO events</a:t>
                      </a: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2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866378187"/>
                  </a:ext>
                </a:extLst>
              </a:tr>
              <a:tr h="51814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F1 Scor</a:t>
                      </a:r>
                      <a:r>
                        <a:rPr lang="en-ZA" sz="1200" b="1" u="none" strike="noStrike" kern="1200" noProof="1">
                          <a:solidFill>
                            <a:srgbClr val="FFFFFF"/>
                          </a:solidFill>
                          <a:effectLst/>
                          <a:latin typeface="Arial Nova" panose="020B0504020202020204" pitchFamily="34" charset="0"/>
                          <a:ea typeface="+mn-ea"/>
                          <a:cs typeface="Biome" panose="020B0503030204020804" pitchFamily="34" charset="0"/>
                        </a:rPr>
                        <a:t>e</a:t>
                      </a:r>
                      <a:r>
                        <a:rPr lang="en-ZA" sz="1200" b="1" u="none" strike="noStrike" kern="1200" noProof="1">
                          <a:solidFill>
                            <a:schemeClr val="accent3">
                              <a:lumMod val="75000"/>
                            </a:schemeClr>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200" b="1" u="none" strike="noStrike" kern="1200" noProof="1">
                          <a:solidFill>
                            <a:schemeClr val="bg1"/>
                          </a:solidFill>
                          <a:effectLst/>
                          <a:latin typeface="Arial Nova" panose="020B0504020202020204" pitchFamily="34" charset="0"/>
                          <a:ea typeface="+mn-ea"/>
                          <a:cs typeface="Biome" panose="020B0503030204020804" pitchFamily="34" charset="0"/>
                        </a:rPr>
                        <a:t>Used for the Imbalanced dataset. (Precision Recall Tradeoff)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615044088"/>
                  </a:ext>
                </a:extLst>
              </a:tr>
            </a:tbl>
          </a:graphicData>
        </a:graphic>
      </p:graphicFrame>
      <p:sp>
        <p:nvSpPr>
          <p:cNvPr id="8" name="Footer Placeholder 7">
            <a:extLst>
              <a:ext uri="{FF2B5EF4-FFF2-40B4-BE49-F238E27FC236}">
                <a16:creationId xmlns:a16="http://schemas.microsoft.com/office/drawing/2014/main" id="{5761393C-6CEE-36AD-1171-324126FE3C14}"/>
              </a:ext>
            </a:extLst>
          </p:cNvPr>
          <p:cNvSpPr txBox="1">
            <a:spLocks/>
          </p:cNvSpPr>
          <p:nvPr/>
        </p:nvSpPr>
        <p:spPr>
          <a:xfrm>
            <a:off x="5342686" y="6217099"/>
            <a:ext cx="8619059" cy="365125"/>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kern="1200" spc="0">
                <a:solidFill>
                  <a:schemeClr val="bg1"/>
                </a:solidFill>
                <a:latin typeface="+mj-lt"/>
                <a:ea typeface="+mn-ea"/>
                <a:cs typeface="Biome" panose="020B05030302040208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50" dirty="0"/>
              <a:t>References: </a:t>
            </a:r>
          </a:p>
          <a:p>
            <a:r>
              <a:rPr lang="en-GB" sz="1050" dirty="0"/>
              <a:t>https://www.nature.com/articles/nmeth.3945</a:t>
            </a:r>
            <a:endParaRPr lang="en-US" sz="1050" dirty="0"/>
          </a:p>
        </p:txBody>
      </p:sp>
    </p:spTree>
    <p:extLst>
      <p:ext uri="{BB962C8B-B14F-4D97-AF65-F5344CB8AC3E}">
        <p14:creationId xmlns:p14="http://schemas.microsoft.com/office/powerpoint/2010/main" val="477875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anim calcmode="lin" valueType="num">
                                      <p:cBhvr>
                                        <p:cTn id="11" dur="1000" fill="hold"/>
                                        <p:tgtEl>
                                          <p:spTgt spid="2052"/>
                                        </p:tgtEl>
                                        <p:attrNameLst>
                                          <p:attrName>ppt_w</p:attrName>
                                        </p:attrNameLst>
                                      </p:cBhvr>
                                      <p:tavLst>
                                        <p:tav tm="0">
                                          <p:val>
                                            <p:fltVal val="0"/>
                                          </p:val>
                                        </p:tav>
                                        <p:tav tm="100000">
                                          <p:val>
                                            <p:strVal val="#ppt_w"/>
                                          </p:val>
                                        </p:tav>
                                      </p:tavLst>
                                    </p:anim>
                                    <p:anim calcmode="lin" valueType="num">
                                      <p:cBhvr>
                                        <p:cTn id="12" dur="1000" fill="hold"/>
                                        <p:tgtEl>
                                          <p:spTgt spid="2052"/>
                                        </p:tgtEl>
                                        <p:attrNameLst>
                                          <p:attrName>ppt_h</p:attrName>
                                        </p:attrNameLst>
                                      </p:cBhvr>
                                      <p:tavLst>
                                        <p:tav tm="0">
                                          <p:val>
                                            <p:fltVal val="0"/>
                                          </p:val>
                                        </p:tav>
                                        <p:tav tm="100000">
                                          <p:val>
                                            <p:strVal val="#ppt_h"/>
                                          </p:val>
                                        </p:tav>
                                      </p:tavLst>
                                    </p:anim>
                                    <p:anim calcmode="lin" valueType="num">
                                      <p:cBhvr>
                                        <p:cTn id="13" dur="1000" fill="hold"/>
                                        <p:tgtEl>
                                          <p:spTgt spid="2052"/>
                                        </p:tgtEl>
                                        <p:attrNameLst>
                                          <p:attrName>style.rotation</p:attrName>
                                        </p:attrNameLst>
                                      </p:cBhvr>
                                      <p:tavLst>
                                        <p:tav tm="0">
                                          <p:val>
                                            <p:fltVal val="90"/>
                                          </p:val>
                                        </p:tav>
                                        <p:tav tm="100000">
                                          <p:val>
                                            <p:fltVal val="0"/>
                                          </p:val>
                                        </p:tav>
                                      </p:tavLst>
                                    </p:anim>
                                    <p:animEffect transition="in" filter="fade">
                                      <p:cBhvr>
                                        <p:cTn id="14" dur="1000"/>
                                        <p:tgtEl>
                                          <p:spTgt spid="2052"/>
                                        </p:tgtEl>
                                      </p:cBhvr>
                                    </p:animEffect>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1000" fill="hold"/>
                                        <p:tgtEl>
                                          <p:spTgt spid="5"/>
                                        </p:tgtEl>
                                        <p:attrNameLst>
                                          <p:attrName>ppt_w</p:attrName>
                                        </p:attrNameLst>
                                      </p:cBhvr>
                                      <p:tavLst>
                                        <p:tav tm="0">
                                          <p:val>
                                            <p:fltVal val="0"/>
                                          </p:val>
                                        </p:tav>
                                        <p:tav tm="100000">
                                          <p:val>
                                            <p:strVal val="#ppt_w"/>
                                          </p:val>
                                        </p:tav>
                                      </p:tavLst>
                                    </p:anim>
                                    <p:anim calcmode="lin" valueType="num">
                                      <p:cBhvr>
                                        <p:cTn id="20" dur="1000" fill="hold"/>
                                        <p:tgtEl>
                                          <p:spTgt spid="5"/>
                                        </p:tgtEl>
                                        <p:attrNameLst>
                                          <p:attrName>ppt_h</p:attrName>
                                        </p:attrNameLst>
                                      </p:cBhvr>
                                      <p:tavLst>
                                        <p:tav tm="0">
                                          <p:val>
                                            <p:fltVal val="0"/>
                                          </p:val>
                                        </p:tav>
                                        <p:tav tm="100000">
                                          <p:val>
                                            <p:strVal val="#ppt_h"/>
                                          </p:val>
                                        </p:tav>
                                      </p:tavLst>
                                    </p:anim>
                                    <p:anim calcmode="lin" valueType="num">
                                      <p:cBhvr>
                                        <p:cTn id="21" dur="1000" fill="hold"/>
                                        <p:tgtEl>
                                          <p:spTgt spid="5"/>
                                        </p:tgtEl>
                                        <p:attrNameLst>
                                          <p:attrName>style.rotation</p:attrName>
                                        </p:attrNameLst>
                                      </p:cBhvr>
                                      <p:tavLst>
                                        <p:tav tm="0">
                                          <p:val>
                                            <p:fltVal val="90"/>
                                          </p:val>
                                        </p:tav>
                                        <p:tav tm="100000">
                                          <p:val>
                                            <p:fltVal val="0"/>
                                          </p:val>
                                        </p:tav>
                                      </p:tavLst>
                                    </p:anim>
                                    <p:animEffect transition="in" filter="fade">
                                      <p:cBhvr>
                                        <p:cTn id="22"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Classification Model: Evaluation Metrics</a:t>
            </a:r>
          </a:p>
        </p:txBody>
      </p:sp>
      <p:sp>
        <p:nvSpPr>
          <p:cNvPr id="10" name="Footer Placeholder 9">
            <a:extLst>
              <a:ext uri="{FF2B5EF4-FFF2-40B4-BE49-F238E27FC236}">
                <a16:creationId xmlns:a16="http://schemas.microsoft.com/office/drawing/2014/main" id="{DD2A3633-9718-8A40-B15C-581BB873165D}"/>
              </a:ext>
            </a:extLst>
          </p:cNvPr>
          <p:cNvSpPr>
            <a:spLocks noGrp="1"/>
          </p:cNvSpPr>
          <p:nvPr>
            <p:ph type="ftr" sz="quarter" idx="11"/>
          </p:nvPr>
        </p:nvSpPr>
        <p:spPr/>
        <p:txBody>
          <a:bodyPr/>
          <a:lstStyle/>
          <a:p>
            <a:r>
              <a:rPr lang="en-US" sz="1200" dirty="0"/>
              <a:t>Machine Learning: Classification</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
        <p:nvSpPr>
          <p:cNvPr id="3" name="Title 1">
            <a:extLst>
              <a:ext uri="{FF2B5EF4-FFF2-40B4-BE49-F238E27FC236}">
                <a16:creationId xmlns:a16="http://schemas.microsoft.com/office/drawing/2014/main" id="{4B5231E2-EC68-736F-FD2D-C6532DBA00FA}"/>
              </a:ext>
            </a:extLst>
          </p:cNvPr>
          <p:cNvSpPr txBox="1">
            <a:spLocks/>
          </p:cNvSpPr>
          <p:nvPr/>
        </p:nvSpPr>
        <p:spPr>
          <a:xfrm>
            <a:off x="990599" y="1601609"/>
            <a:ext cx="10363200" cy="923323"/>
          </a:xfrm>
          <a:prstGeom prst="rect">
            <a:avLst/>
          </a:prstGeom>
        </p:spPr>
        <p:txBody>
          <a:bodyPr vert="horz" lIns="91440" tIns="45720" rIns="91440" bIns="45720" rtlCol="0" anchor="ctr">
            <a:noAutofit/>
          </a:bodyPr>
          <a:lstStyle>
            <a:lvl1pPr algn="ctr" defTabSz="914400" rtl="0" eaLnBrk="1" latinLnBrk="0" hangingPunct="1">
              <a:lnSpc>
                <a:spcPct val="90000"/>
              </a:lnSpc>
              <a:spcBef>
                <a:spcPct val="0"/>
              </a:spcBef>
              <a:buNone/>
              <a:defRPr sz="4400" kern="1200" spc="0">
                <a:solidFill>
                  <a:schemeClr val="bg1"/>
                </a:solidFill>
                <a:latin typeface="+mj-lt"/>
                <a:ea typeface="+mj-ea"/>
                <a:cs typeface="Biome" panose="020B0503030204020804" pitchFamily="34" charset="0"/>
              </a:defRPr>
            </a:lvl1pPr>
          </a:lstStyle>
          <a:p>
            <a:r>
              <a:rPr lang="en-US" sz="1800" b="1"/>
              <a:t>AUC-ROC </a:t>
            </a:r>
            <a:r>
              <a:rPr lang="en-US" sz="1800" b="1" dirty="0"/>
              <a:t>Curve : Generates probability values instead of binary 0/1 values. Used for roughly balanced dataset.</a:t>
            </a:r>
          </a:p>
        </p:txBody>
      </p:sp>
      <p:sp>
        <p:nvSpPr>
          <p:cNvPr id="15" name="Footer Placeholder 7">
            <a:extLst>
              <a:ext uri="{FF2B5EF4-FFF2-40B4-BE49-F238E27FC236}">
                <a16:creationId xmlns:a16="http://schemas.microsoft.com/office/drawing/2014/main" id="{E69F7DF9-0584-CE3F-3FD8-AE8AC031B724}"/>
              </a:ext>
            </a:extLst>
          </p:cNvPr>
          <p:cNvSpPr txBox="1">
            <a:spLocks/>
          </p:cNvSpPr>
          <p:nvPr/>
        </p:nvSpPr>
        <p:spPr>
          <a:xfrm>
            <a:off x="3862028" y="6127750"/>
            <a:ext cx="8619059" cy="365125"/>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kern="1200" spc="0">
                <a:solidFill>
                  <a:schemeClr val="bg1"/>
                </a:solidFill>
                <a:latin typeface="+mj-lt"/>
                <a:ea typeface="+mn-ea"/>
                <a:cs typeface="Biome" panose="020B05030302040208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50" dirty="0"/>
              <a:t>References: </a:t>
            </a:r>
          </a:p>
          <a:p>
            <a:r>
              <a:rPr lang="en-GB" sz="1050" dirty="0"/>
              <a:t>https://www.mathworks.com/help/deeplearning/ug/compare-deep-learning-models-using-ROC-curves.html</a:t>
            </a:r>
            <a:endParaRPr lang="en-US" sz="1050" dirty="0"/>
          </a:p>
        </p:txBody>
      </p:sp>
      <p:pic>
        <p:nvPicPr>
          <p:cNvPr id="5" name="Picture 4">
            <a:extLst>
              <a:ext uri="{FF2B5EF4-FFF2-40B4-BE49-F238E27FC236}">
                <a16:creationId xmlns:a16="http://schemas.microsoft.com/office/drawing/2014/main" id="{9B372440-576C-21F5-EF22-04B45F122104}"/>
              </a:ext>
            </a:extLst>
          </p:cNvPr>
          <p:cNvPicPr>
            <a:picLocks noChangeAspect="1"/>
          </p:cNvPicPr>
          <p:nvPr/>
        </p:nvPicPr>
        <p:blipFill>
          <a:blip r:embed="rId3"/>
          <a:stretch>
            <a:fillRect/>
          </a:stretch>
        </p:blipFill>
        <p:spPr>
          <a:xfrm>
            <a:off x="3371651" y="2715722"/>
            <a:ext cx="5448693" cy="3221238"/>
          </a:xfrm>
          <a:prstGeom prst="rect">
            <a:avLst/>
          </a:prstGeom>
        </p:spPr>
      </p:pic>
    </p:spTree>
    <p:extLst>
      <p:ext uri="{BB962C8B-B14F-4D97-AF65-F5344CB8AC3E}">
        <p14:creationId xmlns:p14="http://schemas.microsoft.com/office/powerpoint/2010/main" val="3034274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nodeType="click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p:cTn id="16" dur="1000" fill="hold"/>
                                        <p:tgtEl>
                                          <p:spTgt spid="5"/>
                                        </p:tgtEl>
                                        <p:attrNameLst>
                                          <p:attrName>ppt_w</p:attrName>
                                        </p:attrNameLst>
                                      </p:cBhvr>
                                      <p:tavLst>
                                        <p:tav tm="0">
                                          <p:val>
                                            <p:fltVal val="0"/>
                                          </p:val>
                                        </p:tav>
                                        <p:tav tm="100000">
                                          <p:val>
                                            <p:strVal val="#ppt_w"/>
                                          </p:val>
                                        </p:tav>
                                      </p:tavLst>
                                    </p:anim>
                                    <p:anim calcmode="lin" valueType="num">
                                      <p:cBhvr>
                                        <p:cTn id="17" dur="1000" fill="hold"/>
                                        <p:tgtEl>
                                          <p:spTgt spid="5"/>
                                        </p:tgtEl>
                                        <p:attrNameLst>
                                          <p:attrName>ppt_h</p:attrName>
                                        </p:attrNameLst>
                                      </p:cBhvr>
                                      <p:tavLst>
                                        <p:tav tm="0">
                                          <p:val>
                                            <p:fltVal val="0"/>
                                          </p:val>
                                        </p:tav>
                                        <p:tav tm="100000">
                                          <p:val>
                                            <p:strVal val="#ppt_h"/>
                                          </p:val>
                                        </p:tav>
                                      </p:tavLst>
                                    </p:anim>
                                    <p:anim calcmode="lin" valueType="num">
                                      <p:cBhvr>
                                        <p:cTn id="18" dur="1000" fill="hold"/>
                                        <p:tgtEl>
                                          <p:spTgt spid="5"/>
                                        </p:tgtEl>
                                        <p:attrNameLst>
                                          <p:attrName>style.rotation</p:attrName>
                                        </p:attrNameLst>
                                      </p:cBhvr>
                                      <p:tavLst>
                                        <p:tav tm="0">
                                          <p:val>
                                            <p:fltVal val="90"/>
                                          </p:val>
                                        </p:tav>
                                        <p:tav tm="100000">
                                          <p:val>
                                            <p:fltVal val="0"/>
                                          </p:val>
                                        </p:tav>
                                      </p:tavLst>
                                    </p:anim>
                                    <p:animEffect transition="in" filter="fade">
                                      <p:cBhvr>
                                        <p:cTn id="1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Questions?</a:t>
            </a:r>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sz="1200" dirty="0"/>
              <a:t>Machine Learning: Classification</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13</a:t>
            </a:fld>
            <a:endParaRPr lang="en-US" dirty="0"/>
          </a:p>
        </p:txBody>
      </p:sp>
    </p:spTree>
    <p:extLst>
      <p:ext uri="{BB962C8B-B14F-4D97-AF65-F5344CB8AC3E}">
        <p14:creationId xmlns:p14="http://schemas.microsoft.com/office/powerpoint/2010/main" val="79002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Pranav Agrawal</a:t>
            </a:r>
          </a:p>
          <a:p>
            <a:r>
              <a:rPr lang="en-US" dirty="0"/>
              <a:t>79995-16598</a:t>
            </a:r>
          </a:p>
          <a:p>
            <a:r>
              <a:rPr lang="en-US" dirty="0"/>
              <a:t>pranav.ag007@gmail.com</a:t>
            </a:r>
          </a:p>
          <a:p>
            <a:endParaRPr lang="en-US"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sz="1200" dirty="0"/>
              <a:t>Machine Learning: Classification</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14</a:t>
            </a:fld>
            <a:endParaRPr lang="en-US" dirty="0"/>
          </a:p>
        </p:txBody>
      </p:sp>
    </p:spTree>
    <p:extLst>
      <p:ext uri="{BB962C8B-B14F-4D97-AF65-F5344CB8AC3E}">
        <p14:creationId xmlns:p14="http://schemas.microsoft.com/office/powerpoint/2010/main" val="10859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Pranav Agrawal holds a B.E. Degree in Mechanical Engineering.</a:t>
            </a:r>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617963"/>
            <a:ext cx="7458500" cy="2241805"/>
          </a:xfrm>
        </p:spPr>
        <p:txBody>
          <a:bodyPr/>
          <a:lstStyle/>
          <a:p>
            <a:r>
              <a:rPr lang="en-US" dirty="0"/>
              <a:t>6+ years of experience in the field of Data Science and Machine Learning.</a:t>
            </a:r>
          </a:p>
          <a:p>
            <a:r>
              <a:rPr lang="en-US" dirty="0"/>
              <a:t>Created and Deployed several Machine Learning and Deep Learning Models.</a:t>
            </a:r>
          </a:p>
          <a:p>
            <a:r>
              <a:rPr lang="en-US" dirty="0"/>
              <a:t>Author of “Four Wheel Active Steering System” and conducted several Data Science webinars.</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Machine Learning: Classification</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24903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 calcmode="lin" valueType="num">
                                      <p:cBhvr additive="base">
                                        <p:cTn id="2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336405" y="1052108"/>
            <a:ext cx="8345682" cy="1164882"/>
          </a:xfrm>
        </p:spPr>
        <p:txBody>
          <a:bodyPr/>
          <a:lstStyle/>
          <a:p>
            <a:r>
              <a:rPr lang="en-US" sz="3600" dirty="0"/>
              <a:t>Agenda</a:t>
            </a:r>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Machine Learning: Classification</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
        <p:nvSpPr>
          <p:cNvPr id="7" name="Text Placeholder 6">
            <a:extLst>
              <a:ext uri="{FF2B5EF4-FFF2-40B4-BE49-F238E27FC236}">
                <a16:creationId xmlns:a16="http://schemas.microsoft.com/office/drawing/2014/main" id="{48A9C9B9-F42E-7A78-271D-A917EFDF0116}"/>
              </a:ext>
            </a:extLst>
          </p:cNvPr>
          <p:cNvSpPr>
            <a:spLocks noGrp="1"/>
          </p:cNvSpPr>
          <p:nvPr>
            <p:ph type="body" sz="quarter" idx="30"/>
          </p:nvPr>
        </p:nvSpPr>
        <p:spPr/>
        <p:txBody>
          <a:bodyPr/>
          <a:lstStyle/>
          <a:p>
            <a:pPr marL="342900" indent="-342900">
              <a:buFont typeface="Wingdings" panose="05000000000000000000" pitchFamily="2" charset="2"/>
              <a:buChar char="v"/>
            </a:pPr>
            <a:r>
              <a:rPr lang="en-US" sz="2000" dirty="0"/>
              <a:t>Importance of Machine Learning</a:t>
            </a:r>
          </a:p>
          <a:p>
            <a:pPr marL="342900" indent="-342900">
              <a:buFont typeface="Wingdings" panose="05000000000000000000" pitchFamily="2" charset="2"/>
              <a:buChar char="v"/>
            </a:pPr>
            <a:r>
              <a:rPr lang="en-US" dirty="0"/>
              <a:t>Learning: Types</a:t>
            </a:r>
          </a:p>
          <a:p>
            <a:pPr marL="342900" indent="-342900">
              <a:buFont typeface="Wingdings" panose="05000000000000000000" pitchFamily="2" charset="2"/>
              <a:buChar char="v"/>
            </a:pPr>
            <a:r>
              <a:rPr lang="en-US" sz="2000" dirty="0"/>
              <a:t>Supervised Learning: Types</a:t>
            </a:r>
          </a:p>
          <a:p>
            <a:pPr marL="342900" indent="-342900">
              <a:buFont typeface="Wingdings" panose="05000000000000000000" pitchFamily="2" charset="2"/>
              <a:buChar char="v"/>
            </a:pPr>
            <a:r>
              <a:rPr lang="en-US" sz="2000" dirty="0"/>
              <a:t>Classification in Machine Learning</a:t>
            </a:r>
          </a:p>
          <a:p>
            <a:pPr marL="342900" indent="-342900">
              <a:buFont typeface="Wingdings" panose="05000000000000000000" pitchFamily="2" charset="2"/>
              <a:buChar char="v"/>
            </a:pPr>
            <a:r>
              <a:rPr lang="en-US" dirty="0"/>
              <a:t>Classification Tasks: Types</a:t>
            </a:r>
          </a:p>
          <a:p>
            <a:pPr marL="342900" indent="-342900">
              <a:buFont typeface="Wingdings" panose="05000000000000000000" pitchFamily="2" charset="2"/>
              <a:buChar char="v"/>
            </a:pPr>
            <a:r>
              <a:rPr lang="en-US" dirty="0"/>
              <a:t>Classification Model: Evaluation Metrics</a:t>
            </a:r>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dirty="0"/>
          </a:p>
          <a:p>
            <a:pPr marL="342900" indent="-342900">
              <a:buFont typeface="Wingdings" panose="05000000000000000000" pitchFamily="2" charset="2"/>
              <a:buChar char="v"/>
            </a:pPr>
            <a:endParaRPr lang="en-US" sz="2000" dirty="0"/>
          </a:p>
          <a:p>
            <a:pPr marL="342900" indent="-342900">
              <a:buFont typeface="Wingdings" panose="05000000000000000000" pitchFamily="2" charset="2"/>
              <a:buChar char="v"/>
            </a:pPr>
            <a:endParaRPr lang="en-US" sz="2000" dirty="0"/>
          </a:p>
          <a:p>
            <a:pPr marL="342900" indent="-342900">
              <a:buFont typeface="Wingdings" panose="05000000000000000000" pitchFamily="2" charset="2"/>
              <a:buChar char="v"/>
            </a:pPr>
            <a:endParaRPr lang="en-US" dirty="0"/>
          </a:p>
          <a:p>
            <a:endParaRPr lang="en-IN" dirty="0"/>
          </a:p>
        </p:txBody>
      </p:sp>
    </p:spTree>
    <p:extLst>
      <p:ext uri="{BB962C8B-B14F-4D97-AF65-F5344CB8AC3E}">
        <p14:creationId xmlns:p14="http://schemas.microsoft.com/office/powerpoint/2010/main" val="21998858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 calcmode="lin" valueType="num">
                                      <p:cBhvr additive="base">
                                        <p:cTn id="11"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 calcmode="lin" valueType="num">
                                      <p:cBhvr additive="base">
                                        <p:cTn id="17"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xEl>
                                              <p:pRg st="2" end="2"/>
                                            </p:txEl>
                                          </p:spTgt>
                                        </p:tgtEl>
                                        <p:attrNameLst>
                                          <p:attrName>style.visibility</p:attrName>
                                        </p:attrNameLst>
                                      </p:cBhvr>
                                      <p:to>
                                        <p:strVal val="visible"/>
                                      </p:to>
                                    </p:set>
                                    <p:anim calcmode="lin" valueType="num">
                                      <p:cBhvr additive="base">
                                        <p:cTn id="23"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7">
                                            <p:txEl>
                                              <p:pRg st="3" end="3"/>
                                            </p:txEl>
                                          </p:spTgt>
                                        </p:tgtEl>
                                        <p:attrNameLst>
                                          <p:attrName>style.visibility</p:attrName>
                                        </p:attrNameLst>
                                      </p:cBhvr>
                                      <p:to>
                                        <p:strVal val="visible"/>
                                      </p:to>
                                    </p:set>
                                    <p:anim calcmode="lin" valueType="num">
                                      <p:cBhvr additive="base">
                                        <p:cTn id="29"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7">
                                            <p:txEl>
                                              <p:pRg st="4" end="4"/>
                                            </p:txEl>
                                          </p:spTgt>
                                        </p:tgtEl>
                                        <p:attrNameLst>
                                          <p:attrName>style.visibility</p:attrName>
                                        </p:attrNameLst>
                                      </p:cBhvr>
                                      <p:to>
                                        <p:strVal val="visible"/>
                                      </p:to>
                                    </p:set>
                                    <p:anim calcmode="lin" valueType="num">
                                      <p:cBhvr additive="base">
                                        <p:cTn id="35"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7">
                                            <p:txEl>
                                              <p:pRg st="5" end="5"/>
                                            </p:txEl>
                                          </p:spTgt>
                                        </p:tgtEl>
                                        <p:attrNameLst>
                                          <p:attrName>style.visibility</p:attrName>
                                        </p:attrNameLst>
                                      </p:cBhvr>
                                      <p:to>
                                        <p:strVal val="visible"/>
                                      </p:to>
                                    </p:set>
                                    <p:anim calcmode="lin" valueType="num">
                                      <p:cBhvr additive="base">
                                        <p:cTn id="41"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336405" y="1052108"/>
            <a:ext cx="8345682" cy="1164882"/>
          </a:xfrm>
        </p:spPr>
        <p:txBody>
          <a:bodyPr/>
          <a:lstStyle/>
          <a:p>
            <a:r>
              <a:rPr lang="en-US" sz="3600" dirty="0"/>
              <a:t>Importance of Machine Learning</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455789" y="2530837"/>
            <a:ext cx="7458500" cy="961087"/>
          </a:xfrm>
        </p:spPr>
        <p:txBody>
          <a:bodyPr/>
          <a:lstStyle/>
          <a:p>
            <a:r>
              <a:rPr lang="en-GB" sz="1600" b="0" i="0" dirty="0">
                <a:solidFill>
                  <a:schemeClr val="bg1"/>
                </a:solidFill>
                <a:effectLst/>
                <a:latin typeface="IBM Plex Sans" panose="020F0502020204030204" pitchFamily="34" charset="0"/>
              </a:rPr>
              <a:t>Machine learning is a branch of </a:t>
            </a:r>
            <a:r>
              <a:rPr lang="en-GB" sz="1600" b="0" i="0" u="none" strike="noStrike" dirty="0">
                <a:solidFill>
                  <a:schemeClr val="bg1"/>
                </a:solidFill>
                <a:effectLst/>
                <a:latin typeface="IBM Plex Sans" panose="020F0502020204030204" pitchFamily="34" charset="0"/>
                <a:hlinkClick r:id="rId2">
                  <a:extLst>
                    <a:ext uri="{A12FA001-AC4F-418D-AE19-62706E023703}">
                      <ahyp:hlinkClr xmlns:ahyp="http://schemas.microsoft.com/office/drawing/2018/hyperlinkcolor" val="tx"/>
                    </a:ext>
                  </a:extLst>
                </a:hlinkClick>
              </a:rPr>
              <a:t>artificial intelligence (AI)</a:t>
            </a:r>
            <a:r>
              <a:rPr lang="en-GB" sz="1600" b="0" i="0" dirty="0">
                <a:solidFill>
                  <a:schemeClr val="bg1"/>
                </a:solidFill>
                <a:effectLst/>
                <a:latin typeface="IBM Plex Sans" panose="020F0502020204030204" pitchFamily="34" charset="0"/>
              </a:rPr>
              <a:t> and computer science which focuses on the use of data and algorithms to imitate the way that humans learn, gradually improving its accuracy.</a:t>
            </a:r>
            <a:endParaRPr lang="en-US" sz="1600" dirty="0">
              <a:solidFill>
                <a:schemeClr val="bg1"/>
              </a:solidFill>
            </a:endParaRPr>
          </a:p>
          <a:p>
            <a:endParaRPr lang="en-US" sz="1600"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3617963"/>
            <a:ext cx="7458500" cy="2241805"/>
          </a:xfrm>
        </p:spPr>
        <p:txBody>
          <a:bodyPr/>
          <a:lstStyle/>
          <a:p>
            <a:r>
              <a:rPr lang="en-GB" b="0" i="0" dirty="0">
                <a:effectLst/>
                <a:latin typeface="IBM Plex Sans" panose="020B0503050203000203" pitchFamily="34" charset="0"/>
              </a:rPr>
              <a:t>Using statistical methods, algorithms are trained to make classifications or predictions and to uncover key insights in data mining projects. </a:t>
            </a:r>
          </a:p>
          <a:p>
            <a:r>
              <a:rPr lang="en-GB" b="0" i="0" dirty="0">
                <a:effectLst/>
                <a:latin typeface="IBM Plex Sans" panose="020B0503050203000203" pitchFamily="34" charset="0"/>
              </a:rPr>
              <a:t>These insights subsequently drive decision-making within applications and businesses, ideally impacting key growth metrics.</a:t>
            </a:r>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Machine Learning: Classification</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1527083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additive="base">
                                        <p:cTn id="22"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Learning: Types</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336405" y="2309287"/>
            <a:ext cx="2567573" cy="509671"/>
          </a:xfrm>
        </p:spPr>
        <p:txBody>
          <a:bodyPr/>
          <a:lstStyle/>
          <a:p>
            <a:r>
              <a:rPr lang="en-US" dirty="0"/>
              <a:t>Supervised (inductive) 	learning</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001748" y="2163776"/>
            <a:ext cx="2562337" cy="523316"/>
          </a:xfrm>
        </p:spPr>
        <p:txBody>
          <a:bodyPr/>
          <a:lstStyle/>
          <a:p>
            <a:r>
              <a:rPr lang="en-US" dirty="0"/>
              <a:t>Unsupervised	learning</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417008" y="3315878"/>
            <a:ext cx="2769252" cy="2047974"/>
          </a:xfrm>
        </p:spPr>
        <p:txBody>
          <a:bodyPr/>
          <a:lstStyle/>
          <a:p>
            <a:r>
              <a:rPr lang="en-GB" dirty="0"/>
              <a:t>Given: </a:t>
            </a:r>
          </a:p>
          <a:p>
            <a:pPr lvl="1"/>
            <a:r>
              <a:rPr lang="en-GB" dirty="0"/>
              <a:t>training data + desired output (labels)</a:t>
            </a:r>
          </a:p>
          <a:p>
            <a:r>
              <a:rPr lang="en-US" dirty="0"/>
              <a:t>Example: </a:t>
            </a:r>
          </a:p>
          <a:p>
            <a:pPr lvl="1"/>
            <a:r>
              <a:rPr lang="en-IN" dirty="0">
                <a:solidFill>
                  <a:srgbClr val="FFC000"/>
                </a:solidFill>
              </a:rPr>
              <a:t>Spam detection</a:t>
            </a:r>
            <a:endParaRPr lang="en-US" dirty="0">
              <a:solidFill>
                <a:srgbClr val="FFC000"/>
              </a:solidFill>
            </a:endParaRP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5835831" y="3308266"/>
            <a:ext cx="2769253" cy="2055586"/>
          </a:xfrm>
        </p:spPr>
        <p:txBody>
          <a:bodyPr/>
          <a:lstStyle/>
          <a:p>
            <a:r>
              <a:rPr lang="en-GB" dirty="0"/>
              <a:t>Given: </a:t>
            </a:r>
          </a:p>
          <a:p>
            <a:pPr lvl="1"/>
            <a:r>
              <a:rPr lang="en-GB" dirty="0"/>
              <a:t>training data (without 	desired outputs)</a:t>
            </a:r>
          </a:p>
          <a:p>
            <a:r>
              <a:rPr lang="en-US" dirty="0"/>
              <a:t>Example:</a:t>
            </a:r>
          </a:p>
          <a:p>
            <a:pPr lvl="1"/>
            <a:r>
              <a:rPr lang="en-IN" dirty="0">
                <a:solidFill>
                  <a:srgbClr val="FFC000"/>
                </a:solidFill>
              </a:rPr>
              <a:t>Identifying Accident Prone Areas.</a:t>
            </a:r>
            <a:endParaRPr lang="en-US" dirty="0">
              <a:solidFill>
                <a:srgbClr val="FFC000"/>
              </a:solidFill>
            </a:endParaRP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sz="1200" dirty="0"/>
              <a:t>Machine Learning: Classification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
        <p:nvSpPr>
          <p:cNvPr id="11" name="Text Placeholder 4">
            <a:extLst>
              <a:ext uri="{FF2B5EF4-FFF2-40B4-BE49-F238E27FC236}">
                <a16:creationId xmlns:a16="http://schemas.microsoft.com/office/drawing/2014/main" id="{DD07F211-F05B-E01D-AFF1-6B3B265C8F6B}"/>
              </a:ext>
            </a:extLst>
          </p:cNvPr>
          <p:cNvSpPr txBox="1">
            <a:spLocks/>
          </p:cNvSpPr>
          <p:nvPr/>
        </p:nvSpPr>
        <p:spPr>
          <a:xfrm>
            <a:off x="3066579" y="3312071"/>
            <a:ext cx="2769252" cy="2047973"/>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Given: </a:t>
            </a:r>
          </a:p>
          <a:p>
            <a:pPr lvl="1"/>
            <a:r>
              <a:rPr lang="en-GB" dirty="0"/>
              <a:t>training data + a few desired outputs</a:t>
            </a:r>
          </a:p>
          <a:p>
            <a:r>
              <a:rPr lang="en-US" dirty="0"/>
              <a:t>Example: </a:t>
            </a:r>
          </a:p>
          <a:p>
            <a:pPr lvl="1"/>
            <a:r>
              <a:rPr lang="en-IN" dirty="0">
                <a:solidFill>
                  <a:srgbClr val="FFC000"/>
                </a:solidFill>
              </a:rPr>
              <a:t>Text Classification</a:t>
            </a:r>
            <a:endParaRPr lang="en-US" dirty="0">
              <a:solidFill>
                <a:srgbClr val="FFC000"/>
              </a:solidFill>
            </a:endParaRPr>
          </a:p>
          <a:p>
            <a:endParaRPr lang="en-US" dirty="0"/>
          </a:p>
        </p:txBody>
      </p:sp>
      <p:sp>
        <p:nvSpPr>
          <p:cNvPr id="12" name="Text Placeholder 2">
            <a:extLst>
              <a:ext uri="{FF2B5EF4-FFF2-40B4-BE49-F238E27FC236}">
                <a16:creationId xmlns:a16="http://schemas.microsoft.com/office/drawing/2014/main" id="{C06C15F6-10A5-E846-7708-297F91DF9154}"/>
              </a:ext>
            </a:extLst>
          </p:cNvPr>
          <p:cNvSpPr txBox="1">
            <a:spLocks/>
          </p:cNvSpPr>
          <p:nvPr/>
        </p:nvSpPr>
        <p:spPr>
          <a:xfrm>
            <a:off x="3066579" y="2285218"/>
            <a:ext cx="2562337" cy="509671"/>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Semi-Supervised 	learning</a:t>
            </a:r>
          </a:p>
        </p:txBody>
      </p:sp>
      <p:sp>
        <p:nvSpPr>
          <p:cNvPr id="13" name="Text Placeholder 3">
            <a:extLst>
              <a:ext uri="{FF2B5EF4-FFF2-40B4-BE49-F238E27FC236}">
                <a16:creationId xmlns:a16="http://schemas.microsoft.com/office/drawing/2014/main" id="{03469F3B-B568-1DD1-CE94-5A59ACC1354F}"/>
              </a:ext>
            </a:extLst>
          </p:cNvPr>
          <p:cNvSpPr txBox="1">
            <a:spLocks/>
          </p:cNvSpPr>
          <p:nvPr/>
        </p:nvSpPr>
        <p:spPr>
          <a:xfrm>
            <a:off x="8875961" y="2163776"/>
            <a:ext cx="2719008" cy="5233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Reinforcement	learning</a:t>
            </a:r>
          </a:p>
        </p:txBody>
      </p:sp>
      <p:sp>
        <p:nvSpPr>
          <p:cNvPr id="14" name="Text Placeholder 5">
            <a:extLst>
              <a:ext uri="{FF2B5EF4-FFF2-40B4-BE49-F238E27FC236}">
                <a16:creationId xmlns:a16="http://schemas.microsoft.com/office/drawing/2014/main" id="{9BAA11A2-829D-6A36-2D61-E381D23DC5B8}"/>
              </a:ext>
            </a:extLst>
          </p:cNvPr>
          <p:cNvSpPr txBox="1">
            <a:spLocks/>
          </p:cNvSpPr>
          <p:nvPr/>
        </p:nvSpPr>
        <p:spPr>
          <a:xfrm>
            <a:off x="8696852" y="3315797"/>
            <a:ext cx="2898117" cy="1784103"/>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Rewards from a sequence of actions.</a:t>
            </a:r>
          </a:p>
          <a:p>
            <a:endParaRPr lang="en-US" dirty="0"/>
          </a:p>
          <a:p>
            <a:r>
              <a:rPr lang="en-US" dirty="0"/>
              <a:t>Example: </a:t>
            </a:r>
          </a:p>
          <a:p>
            <a:pPr lvl="1"/>
            <a:r>
              <a:rPr lang="en-US" dirty="0">
                <a:solidFill>
                  <a:srgbClr val="FFC000"/>
                </a:solidFill>
              </a:rPr>
              <a:t>Game playing</a:t>
            </a:r>
          </a:p>
        </p:txBody>
      </p:sp>
    </p:spTree>
    <p:extLst>
      <p:ext uri="{BB962C8B-B14F-4D97-AF65-F5344CB8AC3E}">
        <p14:creationId xmlns:p14="http://schemas.microsoft.com/office/powerpoint/2010/main" val="393331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1000"/>
                                        <p:tgtEl>
                                          <p:spTgt spid="5">
                                            <p:txEl>
                                              <p:pRg st="0" end="0"/>
                                            </p:txEl>
                                          </p:spTgt>
                                        </p:tgtEl>
                                      </p:cBhvr>
                                    </p:animEffect>
                                    <p:anim calcmode="lin" valueType="num">
                                      <p:cBhvr>
                                        <p:cTn id="1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5">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5">
                                            <p:txEl>
                                              <p:pRg st="1" end="1"/>
                                            </p:txEl>
                                          </p:spTgt>
                                        </p:tgtEl>
                                        <p:attrNameLst>
                                          <p:attrName>style.visibility</p:attrName>
                                        </p:attrNameLst>
                                      </p:cBhvr>
                                      <p:to>
                                        <p:strVal val="visible"/>
                                      </p:to>
                                    </p:set>
                                    <p:animEffect transition="in" filter="fade">
                                      <p:cBhvr>
                                        <p:cTn id="22" dur="1000"/>
                                        <p:tgtEl>
                                          <p:spTgt spid="5">
                                            <p:txEl>
                                              <p:pRg st="1" end="1"/>
                                            </p:txEl>
                                          </p:spTgt>
                                        </p:tgtEl>
                                      </p:cBhvr>
                                    </p:animEffect>
                                    <p:anim calcmode="lin" valueType="num">
                                      <p:cBhvr>
                                        <p:cTn id="23"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5">
                                            <p:txEl>
                                              <p:pRg st="2" end="2"/>
                                            </p:txEl>
                                          </p:spTgt>
                                        </p:tgtEl>
                                        <p:attrNameLst>
                                          <p:attrName>style.visibility</p:attrName>
                                        </p:attrNameLst>
                                      </p:cBhvr>
                                      <p:to>
                                        <p:strVal val="visible"/>
                                      </p:to>
                                    </p:set>
                                    <p:animEffect transition="in" filter="fade">
                                      <p:cBhvr>
                                        <p:cTn id="29" dur="1000"/>
                                        <p:tgtEl>
                                          <p:spTgt spid="5">
                                            <p:txEl>
                                              <p:pRg st="2" end="2"/>
                                            </p:txEl>
                                          </p:spTgt>
                                        </p:tgtEl>
                                      </p:cBhvr>
                                    </p:animEffect>
                                    <p:anim calcmode="lin" valueType="num">
                                      <p:cBhvr>
                                        <p:cTn id="30"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2" end="2"/>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5">
                                            <p:txEl>
                                              <p:pRg st="3" end="3"/>
                                            </p:txEl>
                                          </p:spTgt>
                                        </p:tgtEl>
                                        <p:attrNameLst>
                                          <p:attrName>style.visibility</p:attrName>
                                        </p:attrNameLst>
                                      </p:cBhvr>
                                      <p:to>
                                        <p:strVal val="visible"/>
                                      </p:to>
                                    </p:set>
                                    <p:animEffect transition="in" filter="fade">
                                      <p:cBhvr>
                                        <p:cTn id="34" dur="1000"/>
                                        <p:tgtEl>
                                          <p:spTgt spid="5">
                                            <p:txEl>
                                              <p:pRg st="3" end="3"/>
                                            </p:txEl>
                                          </p:spTgt>
                                        </p:tgtEl>
                                      </p:cBhvr>
                                    </p:animEffect>
                                    <p:anim calcmode="lin" valueType="num">
                                      <p:cBhvr>
                                        <p:cTn id="35"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ppt_x"/>
                                          </p:val>
                                        </p:tav>
                                        <p:tav tm="100000">
                                          <p:val>
                                            <p:strVal val="#ppt_x"/>
                                          </p:val>
                                        </p:tav>
                                      </p:tavLst>
                                    </p:anim>
                                    <p:anim calcmode="lin" valueType="num">
                                      <p:cBhvr additive="base">
                                        <p:cTn id="4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2" presetClass="entr" presetSubtype="4" fill="hold" grpId="0" nodeType="clickEffect">
                                  <p:stCondLst>
                                    <p:cond delay="0"/>
                                  </p:stCondLst>
                                  <p:childTnLst>
                                    <p:set>
                                      <p:cBhvr>
                                        <p:cTn id="53" dur="1" fill="hold">
                                          <p:stCondLst>
                                            <p:cond delay="0"/>
                                          </p:stCondLst>
                                        </p:cTn>
                                        <p:tgtEl>
                                          <p:spTgt spid="4">
                                            <p:txEl>
                                              <p:pRg st="0" end="0"/>
                                            </p:txEl>
                                          </p:spTgt>
                                        </p:tgtEl>
                                        <p:attrNameLst>
                                          <p:attrName>style.visibility</p:attrName>
                                        </p:attrNameLst>
                                      </p:cBhvr>
                                      <p:to>
                                        <p:strVal val="visible"/>
                                      </p:to>
                                    </p:set>
                                    <p:anim calcmode="lin" valueType="num">
                                      <p:cBhvr additive="base">
                                        <p:cTn id="54"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55"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6">
                                            <p:txEl>
                                              <p:pRg st="0" end="0"/>
                                            </p:txEl>
                                          </p:spTgt>
                                        </p:tgtEl>
                                        <p:attrNameLst>
                                          <p:attrName>style.visibility</p:attrName>
                                        </p:attrNameLst>
                                      </p:cBhvr>
                                      <p:to>
                                        <p:strVal val="visible"/>
                                      </p:to>
                                    </p:set>
                                    <p:animEffect transition="in" filter="fade">
                                      <p:cBhvr>
                                        <p:cTn id="60" dur="1000"/>
                                        <p:tgtEl>
                                          <p:spTgt spid="6">
                                            <p:txEl>
                                              <p:pRg st="0" end="0"/>
                                            </p:txEl>
                                          </p:spTgt>
                                        </p:tgtEl>
                                      </p:cBhvr>
                                    </p:animEffect>
                                    <p:anim calcmode="lin" valueType="num">
                                      <p:cBhvr>
                                        <p:cTn id="61"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62" dur="1000" fill="hold"/>
                                        <p:tgtEl>
                                          <p:spTgt spid="6">
                                            <p:txEl>
                                              <p:pRg st="0" end="0"/>
                                            </p:txEl>
                                          </p:spTgt>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6">
                                            <p:txEl>
                                              <p:pRg st="1" end="1"/>
                                            </p:txEl>
                                          </p:spTgt>
                                        </p:tgtEl>
                                        <p:attrNameLst>
                                          <p:attrName>style.visibility</p:attrName>
                                        </p:attrNameLst>
                                      </p:cBhvr>
                                      <p:to>
                                        <p:strVal val="visible"/>
                                      </p:to>
                                    </p:set>
                                    <p:animEffect transition="in" filter="fade">
                                      <p:cBhvr>
                                        <p:cTn id="65" dur="1000"/>
                                        <p:tgtEl>
                                          <p:spTgt spid="6">
                                            <p:txEl>
                                              <p:pRg st="1" end="1"/>
                                            </p:txEl>
                                          </p:spTgt>
                                        </p:tgtEl>
                                      </p:cBhvr>
                                    </p:animEffect>
                                    <p:anim calcmode="lin" valueType="num">
                                      <p:cBhvr>
                                        <p:cTn id="66"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67"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grpId="0" nodeType="clickEffect">
                                  <p:stCondLst>
                                    <p:cond delay="0"/>
                                  </p:stCondLst>
                                  <p:childTnLst>
                                    <p:set>
                                      <p:cBhvr>
                                        <p:cTn id="71" dur="1" fill="hold">
                                          <p:stCondLst>
                                            <p:cond delay="0"/>
                                          </p:stCondLst>
                                        </p:cTn>
                                        <p:tgtEl>
                                          <p:spTgt spid="6">
                                            <p:txEl>
                                              <p:pRg st="2" end="2"/>
                                            </p:txEl>
                                          </p:spTgt>
                                        </p:tgtEl>
                                        <p:attrNameLst>
                                          <p:attrName>style.visibility</p:attrName>
                                        </p:attrNameLst>
                                      </p:cBhvr>
                                      <p:to>
                                        <p:strVal val="visible"/>
                                      </p:to>
                                    </p:set>
                                    <p:animEffect transition="in" filter="fade">
                                      <p:cBhvr>
                                        <p:cTn id="72" dur="1000"/>
                                        <p:tgtEl>
                                          <p:spTgt spid="6">
                                            <p:txEl>
                                              <p:pRg st="2" end="2"/>
                                            </p:txEl>
                                          </p:spTgt>
                                        </p:tgtEl>
                                      </p:cBhvr>
                                    </p:animEffect>
                                    <p:anim calcmode="lin" valueType="num">
                                      <p:cBhvr>
                                        <p:cTn id="73"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74" dur="1000" fill="hold"/>
                                        <p:tgtEl>
                                          <p:spTgt spid="6">
                                            <p:txEl>
                                              <p:pRg st="2" end="2"/>
                                            </p:txEl>
                                          </p:spTgt>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6">
                                            <p:txEl>
                                              <p:pRg st="3" end="3"/>
                                            </p:txEl>
                                          </p:spTgt>
                                        </p:tgtEl>
                                        <p:attrNameLst>
                                          <p:attrName>style.visibility</p:attrName>
                                        </p:attrNameLst>
                                      </p:cBhvr>
                                      <p:to>
                                        <p:strVal val="visible"/>
                                      </p:to>
                                    </p:set>
                                    <p:animEffect transition="in" filter="fade">
                                      <p:cBhvr>
                                        <p:cTn id="77" dur="1000"/>
                                        <p:tgtEl>
                                          <p:spTgt spid="6">
                                            <p:txEl>
                                              <p:pRg st="3" end="3"/>
                                            </p:txEl>
                                          </p:spTgt>
                                        </p:tgtEl>
                                      </p:cBhvr>
                                    </p:animEffect>
                                    <p:anim calcmode="lin" valueType="num">
                                      <p:cBhvr>
                                        <p:cTn id="78"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79"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2" presetClass="entr" presetSubtype="4" fill="hold" nodeType="clickEffect">
                                  <p:stCondLst>
                                    <p:cond delay="0"/>
                                  </p:stCondLst>
                                  <p:childTnLst>
                                    <p:set>
                                      <p:cBhvr>
                                        <p:cTn id="83" dur="1" fill="hold">
                                          <p:stCondLst>
                                            <p:cond delay="0"/>
                                          </p:stCondLst>
                                        </p:cTn>
                                        <p:tgtEl>
                                          <p:spTgt spid="13">
                                            <p:txEl>
                                              <p:pRg st="0" end="0"/>
                                            </p:txEl>
                                          </p:spTgt>
                                        </p:tgtEl>
                                        <p:attrNameLst>
                                          <p:attrName>style.visibility</p:attrName>
                                        </p:attrNameLst>
                                      </p:cBhvr>
                                      <p:to>
                                        <p:strVal val="visible"/>
                                      </p:to>
                                    </p:set>
                                    <p:anim calcmode="lin" valueType="num">
                                      <p:cBhvr additive="base">
                                        <p:cTn id="84"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5"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14"/>
                                        </p:tgtEl>
                                        <p:attrNameLst>
                                          <p:attrName>style.visibility</p:attrName>
                                        </p:attrNameLst>
                                      </p:cBhvr>
                                      <p:to>
                                        <p:strVal val="visible"/>
                                      </p:to>
                                    </p:set>
                                    <p:animEffect transition="in" filter="fade">
                                      <p:cBhvr>
                                        <p:cTn id="90" dur="1000"/>
                                        <p:tgtEl>
                                          <p:spTgt spid="14"/>
                                        </p:tgtEl>
                                      </p:cBhvr>
                                    </p:animEffect>
                                    <p:anim calcmode="lin" valueType="num">
                                      <p:cBhvr>
                                        <p:cTn id="91" dur="1000" fill="hold"/>
                                        <p:tgtEl>
                                          <p:spTgt spid="14"/>
                                        </p:tgtEl>
                                        <p:attrNameLst>
                                          <p:attrName>ppt_x</p:attrName>
                                        </p:attrNameLst>
                                      </p:cBhvr>
                                      <p:tavLst>
                                        <p:tav tm="0">
                                          <p:val>
                                            <p:strVal val="#ppt_x"/>
                                          </p:val>
                                        </p:tav>
                                        <p:tav tm="100000">
                                          <p:val>
                                            <p:strVal val="#ppt_x"/>
                                          </p:val>
                                        </p:tav>
                                      </p:tavLst>
                                    </p:anim>
                                    <p:anim calcmode="lin" valueType="num">
                                      <p:cBhvr>
                                        <p:cTn id="9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build="p"/>
      <p:bldP spid="11" grpId="0"/>
      <p:bldP spid="12" grpId="0"/>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a:xfrm>
            <a:off x="835370" y="365125"/>
            <a:ext cx="10515601" cy="662397"/>
          </a:xfrm>
        </p:spPr>
        <p:txBody>
          <a:bodyPr/>
          <a:lstStyle/>
          <a:p>
            <a:r>
              <a:rPr lang="en-US" dirty="0"/>
              <a:t>Supervised Learning: Types</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1785489"/>
            <a:ext cx="3953594" cy="509671"/>
          </a:xfrm>
        </p:spPr>
        <p:txBody>
          <a:bodyPr/>
          <a:lstStyle/>
          <a:p>
            <a:r>
              <a:rPr lang="en-US" dirty="0"/>
              <a:t>Regression</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324433" y="1807509"/>
            <a:ext cx="3911982" cy="523316"/>
          </a:xfrm>
        </p:spPr>
        <p:txBody>
          <a:bodyPr/>
          <a:lstStyle/>
          <a:p>
            <a:r>
              <a:rPr lang="en-US" dirty="0"/>
              <a:t>Classification</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366914" y="2481537"/>
            <a:ext cx="5260629" cy="3324108"/>
          </a:xfrm>
        </p:spPr>
        <p:txBody>
          <a:bodyPr/>
          <a:lstStyle/>
          <a:p>
            <a:r>
              <a:rPr lang="en-GB" dirty="0"/>
              <a:t>Given: </a:t>
            </a:r>
            <a:r>
              <a:rPr lang="es-ES" dirty="0"/>
              <a:t>(x1, y1), (x2, y2), ..., (</a:t>
            </a:r>
            <a:r>
              <a:rPr lang="es-ES" dirty="0" err="1"/>
              <a:t>xn</a:t>
            </a:r>
            <a:r>
              <a:rPr lang="es-ES" dirty="0"/>
              <a:t>, </a:t>
            </a:r>
            <a:r>
              <a:rPr lang="es-ES" dirty="0" err="1"/>
              <a:t>yn</a:t>
            </a:r>
            <a:r>
              <a:rPr lang="es-ES" dirty="0"/>
              <a:t>)</a:t>
            </a:r>
          </a:p>
          <a:p>
            <a:r>
              <a:rPr lang="en-GB" dirty="0"/>
              <a:t>Learn a function f(x) to predict y given x</a:t>
            </a:r>
          </a:p>
          <a:p>
            <a:r>
              <a:rPr lang="en-US" dirty="0"/>
              <a:t>– y is </a:t>
            </a:r>
            <a:r>
              <a:rPr lang="en-US" dirty="0">
                <a:solidFill>
                  <a:srgbClr val="FFC000"/>
                </a:solidFill>
              </a:rPr>
              <a:t>real-valued</a:t>
            </a:r>
            <a:r>
              <a:rPr lang="en-US" dirty="0"/>
              <a:t> </a:t>
            </a:r>
            <a:r>
              <a:rPr lang="en-US" dirty="0">
                <a:solidFill>
                  <a:srgbClr val="FFC000"/>
                </a:solidFill>
              </a:rPr>
              <a:t>==	regression</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093170" y="2509485"/>
            <a:ext cx="5254971" cy="3176208"/>
          </a:xfrm>
        </p:spPr>
        <p:txBody>
          <a:bodyPr/>
          <a:lstStyle/>
          <a:p>
            <a:r>
              <a:rPr lang="en-GB" dirty="0"/>
              <a:t>Given: </a:t>
            </a:r>
            <a:r>
              <a:rPr lang="es-ES" dirty="0"/>
              <a:t>(x1, y1), (x2, y2), ..., (</a:t>
            </a:r>
            <a:r>
              <a:rPr lang="es-ES" dirty="0" err="1"/>
              <a:t>xn</a:t>
            </a:r>
            <a:r>
              <a:rPr lang="es-ES" dirty="0"/>
              <a:t>, </a:t>
            </a:r>
            <a:r>
              <a:rPr lang="es-ES" dirty="0" err="1"/>
              <a:t>yn</a:t>
            </a:r>
            <a:r>
              <a:rPr lang="es-ES" dirty="0"/>
              <a:t>)</a:t>
            </a:r>
          </a:p>
          <a:p>
            <a:r>
              <a:rPr lang="en-GB" dirty="0"/>
              <a:t>Learn a function f(x) to predict y given x</a:t>
            </a:r>
          </a:p>
          <a:p>
            <a:r>
              <a:rPr lang="en-US" dirty="0"/>
              <a:t>– y is </a:t>
            </a:r>
            <a:r>
              <a:rPr lang="en-US" dirty="0">
                <a:solidFill>
                  <a:srgbClr val="FFC000"/>
                </a:solidFill>
              </a:rPr>
              <a:t>categorical ==	classification</a:t>
            </a:r>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345831" y="6237287"/>
            <a:ext cx="8619059" cy="365125"/>
          </a:xfrm>
        </p:spPr>
        <p:txBody>
          <a:bodyPr/>
          <a:lstStyle/>
          <a:p>
            <a:r>
              <a:rPr lang="en-US" sz="1050" dirty="0"/>
              <a:t>Machine Learning: Classification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dirty="0"/>
          </a:p>
        </p:txBody>
      </p:sp>
      <p:pic>
        <p:nvPicPr>
          <p:cNvPr id="10" name="Picture 9">
            <a:extLst>
              <a:ext uri="{FF2B5EF4-FFF2-40B4-BE49-F238E27FC236}">
                <a16:creationId xmlns:a16="http://schemas.microsoft.com/office/drawing/2014/main" id="{05E91055-B79D-1F5D-8426-477269E2B848}"/>
              </a:ext>
            </a:extLst>
          </p:cNvPr>
          <p:cNvPicPr>
            <a:picLocks noChangeAspect="1"/>
          </p:cNvPicPr>
          <p:nvPr/>
        </p:nvPicPr>
        <p:blipFill>
          <a:blip r:embed="rId2"/>
          <a:stretch>
            <a:fillRect/>
          </a:stretch>
        </p:blipFill>
        <p:spPr>
          <a:xfrm>
            <a:off x="6096000" y="3722606"/>
            <a:ext cx="5060118" cy="2202371"/>
          </a:xfrm>
          <a:prstGeom prst="rect">
            <a:avLst/>
          </a:prstGeom>
        </p:spPr>
      </p:pic>
      <p:pic>
        <p:nvPicPr>
          <p:cNvPr id="16" name="Picture 15">
            <a:extLst>
              <a:ext uri="{FF2B5EF4-FFF2-40B4-BE49-F238E27FC236}">
                <a16:creationId xmlns:a16="http://schemas.microsoft.com/office/drawing/2014/main" id="{5D0AA68A-431D-4778-E08A-F055744BB7E5}"/>
              </a:ext>
            </a:extLst>
          </p:cNvPr>
          <p:cNvPicPr>
            <a:picLocks noChangeAspect="1"/>
          </p:cNvPicPr>
          <p:nvPr/>
        </p:nvPicPr>
        <p:blipFill>
          <a:blip r:embed="rId3"/>
          <a:stretch>
            <a:fillRect/>
          </a:stretch>
        </p:blipFill>
        <p:spPr>
          <a:xfrm>
            <a:off x="719838" y="3759119"/>
            <a:ext cx="4907705" cy="2202371"/>
          </a:xfrm>
          <a:prstGeom prst="rect">
            <a:avLst/>
          </a:prstGeom>
        </p:spPr>
      </p:pic>
      <p:sp>
        <p:nvSpPr>
          <p:cNvPr id="17" name="Footer Placeholder 7">
            <a:extLst>
              <a:ext uri="{FF2B5EF4-FFF2-40B4-BE49-F238E27FC236}">
                <a16:creationId xmlns:a16="http://schemas.microsoft.com/office/drawing/2014/main" id="{38D8AEDD-434F-9176-5785-0A02BB3774BA}"/>
              </a:ext>
            </a:extLst>
          </p:cNvPr>
          <p:cNvSpPr txBox="1">
            <a:spLocks/>
          </p:cNvSpPr>
          <p:nvPr/>
        </p:nvSpPr>
        <p:spPr>
          <a:xfrm>
            <a:off x="5813377" y="6310312"/>
            <a:ext cx="8619059" cy="365125"/>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kern="1200" spc="0">
                <a:solidFill>
                  <a:schemeClr val="bg1"/>
                </a:solidFill>
                <a:latin typeface="+mj-lt"/>
                <a:ea typeface="+mn-ea"/>
                <a:cs typeface="Biome" panose="020B05030302040208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50" dirty="0"/>
              <a:t>References: </a:t>
            </a:r>
          </a:p>
          <a:p>
            <a:r>
              <a:rPr lang="en-GB" sz="1050" dirty="0"/>
              <a:t>Data from G. Witt.  Journal of Statistics Education, Volume 21, Number 1 (2013)</a:t>
            </a:r>
          </a:p>
          <a:p>
            <a:r>
              <a:rPr lang="en-GB" sz="1050" dirty="0"/>
              <a:t>Based on example by Andrew Ng</a:t>
            </a:r>
            <a:endParaRPr lang="en-US" sz="1050" dirty="0"/>
          </a:p>
        </p:txBody>
      </p:sp>
      <p:sp>
        <p:nvSpPr>
          <p:cNvPr id="18" name="Text Placeholder 3">
            <a:extLst>
              <a:ext uri="{FF2B5EF4-FFF2-40B4-BE49-F238E27FC236}">
                <a16:creationId xmlns:a16="http://schemas.microsoft.com/office/drawing/2014/main" id="{921151BB-3993-9038-6BD9-C6D51650ADA2}"/>
              </a:ext>
            </a:extLst>
          </p:cNvPr>
          <p:cNvSpPr txBox="1">
            <a:spLocks/>
          </p:cNvSpPr>
          <p:nvPr/>
        </p:nvSpPr>
        <p:spPr>
          <a:xfrm>
            <a:off x="743378" y="1196282"/>
            <a:ext cx="7458500" cy="432567"/>
          </a:xfrm>
          <a:prstGeom prst="rect">
            <a:avLst/>
          </a:prstGeom>
        </p:spPr>
        <p:txBody>
          <a:bodyPr vert="horz" lIns="91440" tIns="45720" rIns="91440" bIns="45720" rtlCol="0">
            <a:noAutofit/>
          </a:bodyPr>
          <a:lstStyle>
            <a:lvl1pPr marL="0" indent="0" algn="l" defTabSz="914400" rtl="0" eaLnBrk="1" latinLnBrk="0" hangingPunct="1">
              <a:lnSpc>
                <a:spcPct val="14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v"/>
            </a:pPr>
            <a:r>
              <a:rPr lang="en-GB" sz="1600" dirty="0">
                <a:solidFill>
                  <a:schemeClr val="bg1"/>
                </a:solidFill>
                <a:latin typeface="IBM Plex Sans" panose="020F0502020204030204" pitchFamily="34" charset="0"/>
              </a:rPr>
              <a:t>Differentiated based on the prediction task or the target variable.</a:t>
            </a:r>
            <a:endParaRPr lang="en-US" sz="1600" dirty="0"/>
          </a:p>
        </p:txBody>
      </p:sp>
    </p:spTree>
    <p:extLst>
      <p:ext uri="{BB962C8B-B14F-4D97-AF65-F5344CB8AC3E}">
        <p14:creationId xmlns:p14="http://schemas.microsoft.com/office/powerpoint/2010/main" val="2617385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1000"/>
                                        <p:tgtEl>
                                          <p:spTgt spid="5">
                                            <p:txEl>
                                              <p:pRg st="0" end="0"/>
                                            </p:txEl>
                                          </p:spTgt>
                                        </p:tgtEl>
                                      </p:cBhvr>
                                    </p:animEffect>
                                    <p:anim calcmode="lin" valueType="num">
                                      <p:cBhvr>
                                        <p:cTn id="2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animEffect transition="in" filter="fade">
                                      <p:cBhvr>
                                        <p:cTn id="29" dur="1000"/>
                                        <p:tgtEl>
                                          <p:spTgt spid="5">
                                            <p:txEl>
                                              <p:pRg st="1" end="1"/>
                                            </p:txEl>
                                          </p:spTgt>
                                        </p:tgtEl>
                                      </p:cBhvr>
                                    </p:animEffect>
                                    <p:anim calcmode="lin" valueType="num">
                                      <p:cBhvr>
                                        <p:cTn id="30"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5">
                                            <p:txEl>
                                              <p:pRg st="2" end="2"/>
                                            </p:txEl>
                                          </p:spTgt>
                                        </p:tgtEl>
                                        <p:attrNameLst>
                                          <p:attrName>style.visibility</p:attrName>
                                        </p:attrNameLst>
                                      </p:cBhvr>
                                      <p:to>
                                        <p:strVal val="visible"/>
                                      </p:to>
                                    </p:set>
                                    <p:animEffect transition="in" filter="fade">
                                      <p:cBhvr>
                                        <p:cTn id="36" dur="1000"/>
                                        <p:tgtEl>
                                          <p:spTgt spid="5">
                                            <p:txEl>
                                              <p:pRg st="2" end="2"/>
                                            </p:txEl>
                                          </p:spTgt>
                                        </p:tgtEl>
                                      </p:cBhvr>
                                    </p:animEffect>
                                    <p:anim calcmode="lin" valueType="num">
                                      <p:cBhvr>
                                        <p:cTn id="37"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8"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3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p:cTn id="43" dur="1000" fill="hold"/>
                                        <p:tgtEl>
                                          <p:spTgt spid="16"/>
                                        </p:tgtEl>
                                        <p:attrNameLst>
                                          <p:attrName>ppt_w</p:attrName>
                                        </p:attrNameLst>
                                      </p:cBhvr>
                                      <p:tavLst>
                                        <p:tav tm="0">
                                          <p:val>
                                            <p:fltVal val="0"/>
                                          </p:val>
                                        </p:tav>
                                        <p:tav tm="100000">
                                          <p:val>
                                            <p:strVal val="#ppt_w"/>
                                          </p:val>
                                        </p:tav>
                                      </p:tavLst>
                                    </p:anim>
                                    <p:anim calcmode="lin" valueType="num">
                                      <p:cBhvr>
                                        <p:cTn id="44" dur="1000" fill="hold"/>
                                        <p:tgtEl>
                                          <p:spTgt spid="16"/>
                                        </p:tgtEl>
                                        <p:attrNameLst>
                                          <p:attrName>ppt_h</p:attrName>
                                        </p:attrNameLst>
                                      </p:cBhvr>
                                      <p:tavLst>
                                        <p:tav tm="0">
                                          <p:val>
                                            <p:fltVal val="0"/>
                                          </p:val>
                                        </p:tav>
                                        <p:tav tm="100000">
                                          <p:val>
                                            <p:strVal val="#ppt_h"/>
                                          </p:val>
                                        </p:tav>
                                      </p:tavLst>
                                    </p:anim>
                                    <p:anim calcmode="lin" valueType="num">
                                      <p:cBhvr>
                                        <p:cTn id="45" dur="1000" fill="hold"/>
                                        <p:tgtEl>
                                          <p:spTgt spid="16"/>
                                        </p:tgtEl>
                                        <p:attrNameLst>
                                          <p:attrName>style.rotation</p:attrName>
                                        </p:attrNameLst>
                                      </p:cBhvr>
                                      <p:tavLst>
                                        <p:tav tm="0">
                                          <p:val>
                                            <p:fltVal val="90"/>
                                          </p:val>
                                        </p:tav>
                                        <p:tav tm="100000">
                                          <p:val>
                                            <p:fltVal val="0"/>
                                          </p:val>
                                        </p:tav>
                                      </p:tavLst>
                                    </p:anim>
                                    <p:animEffect transition="in" filter="fade">
                                      <p:cBhvr>
                                        <p:cTn id="46" dur="1000"/>
                                        <p:tgtEl>
                                          <p:spTgt spid="16"/>
                                        </p:tgtEl>
                                      </p:cBhvr>
                                    </p:animEffect>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grpId="0" nodeType="clickEffect">
                                  <p:stCondLst>
                                    <p:cond delay="0"/>
                                  </p:stCondLst>
                                  <p:childTnLst>
                                    <p:set>
                                      <p:cBhvr>
                                        <p:cTn id="50" dur="1" fill="hold">
                                          <p:stCondLst>
                                            <p:cond delay="0"/>
                                          </p:stCondLst>
                                        </p:cTn>
                                        <p:tgtEl>
                                          <p:spTgt spid="4">
                                            <p:txEl>
                                              <p:pRg st="0" end="0"/>
                                            </p:txEl>
                                          </p:spTgt>
                                        </p:tgtEl>
                                        <p:attrNameLst>
                                          <p:attrName>style.visibility</p:attrName>
                                        </p:attrNameLst>
                                      </p:cBhvr>
                                      <p:to>
                                        <p:strVal val="visible"/>
                                      </p:to>
                                    </p:set>
                                    <p:anim calcmode="lin" valueType="num">
                                      <p:cBhvr additive="base">
                                        <p:cTn id="51"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6">
                                            <p:txEl>
                                              <p:pRg st="0" end="0"/>
                                            </p:txEl>
                                          </p:spTgt>
                                        </p:tgtEl>
                                        <p:attrNameLst>
                                          <p:attrName>style.visibility</p:attrName>
                                        </p:attrNameLst>
                                      </p:cBhvr>
                                      <p:to>
                                        <p:strVal val="visible"/>
                                      </p:to>
                                    </p:set>
                                    <p:animEffect transition="in" filter="fade">
                                      <p:cBhvr>
                                        <p:cTn id="57" dur="1000"/>
                                        <p:tgtEl>
                                          <p:spTgt spid="6">
                                            <p:txEl>
                                              <p:pRg st="0" end="0"/>
                                            </p:txEl>
                                          </p:spTgt>
                                        </p:tgtEl>
                                      </p:cBhvr>
                                    </p:animEffect>
                                    <p:anim calcmode="lin" valueType="num">
                                      <p:cBhvr>
                                        <p:cTn id="5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5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42" presetClass="entr" presetSubtype="0" fill="hold" grpId="0" nodeType="clickEffect">
                                  <p:stCondLst>
                                    <p:cond delay="0"/>
                                  </p:stCondLst>
                                  <p:childTnLst>
                                    <p:set>
                                      <p:cBhvr>
                                        <p:cTn id="63" dur="1" fill="hold">
                                          <p:stCondLst>
                                            <p:cond delay="0"/>
                                          </p:stCondLst>
                                        </p:cTn>
                                        <p:tgtEl>
                                          <p:spTgt spid="6">
                                            <p:txEl>
                                              <p:pRg st="1" end="1"/>
                                            </p:txEl>
                                          </p:spTgt>
                                        </p:tgtEl>
                                        <p:attrNameLst>
                                          <p:attrName>style.visibility</p:attrName>
                                        </p:attrNameLst>
                                      </p:cBhvr>
                                      <p:to>
                                        <p:strVal val="visible"/>
                                      </p:to>
                                    </p:set>
                                    <p:animEffect transition="in" filter="fade">
                                      <p:cBhvr>
                                        <p:cTn id="64" dur="1000"/>
                                        <p:tgtEl>
                                          <p:spTgt spid="6">
                                            <p:txEl>
                                              <p:pRg st="1" end="1"/>
                                            </p:txEl>
                                          </p:spTgt>
                                        </p:tgtEl>
                                      </p:cBhvr>
                                    </p:animEffect>
                                    <p:anim calcmode="lin" valueType="num">
                                      <p:cBhvr>
                                        <p:cTn id="65"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66"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42" presetClass="entr" presetSubtype="0" fill="hold" grpId="0" nodeType="clickEffect">
                                  <p:stCondLst>
                                    <p:cond delay="0"/>
                                  </p:stCondLst>
                                  <p:childTnLst>
                                    <p:set>
                                      <p:cBhvr>
                                        <p:cTn id="70" dur="1" fill="hold">
                                          <p:stCondLst>
                                            <p:cond delay="0"/>
                                          </p:stCondLst>
                                        </p:cTn>
                                        <p:tgtEl>
                                          <p:spTgt spid="6">
                                            <p:txEl>
                                              <p:pRg st="2" end="2"/>
                                            </p:txEl>
                                          </p:spTgt>
                                        </p:tgtEl>
                                        <p:attrNameLst>
                                          <p:attrName>style.visibility</p:attrName>
                                        </p:attrNameLst>
                                      </p:cBhvr>
                                      <p:to>
                                        <p:strVal val="visible"/>
                                      </p:to>
                                    </p:set>
                                    <p:animEffect transition="in" filter="fade">
                                      <p:cBhvr>
                                        <p:cTn id="71" dur="1000"/>
                                        <p:tgtEl>
                                          <p:spTgt spid="6">
                                            <p:txEl>
                                              <p:pRg st="2" end="2"/>
                                            </p:txEl>
                                          </p:spTgt>
                                        </p:tgtEl>
                                      </p:cBhvr>
                                    </p:animEffect>
                                    <p:anim calcmode="lin" valueType="num">
                                      <p:cBhvr>
                                        <p:cTn id="72"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73"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31" presetClass="entr" presetSubtype="0" fill="hold" nodeType="clickEffect">
                                  <p:stCondLst>
                                    <p:cond delay="0"/>
                                  </p:stCondLst>
                                  <p:childTnLst>
                                    <p:set>
                                      <p:cBhvr>
                                        <p:cTn id="77" dur="1" fill="hold">
                                          <p:stCondLst>
                                            <p:cond delay="0"/>
                                          </p:stCondLst>
                                        </p:cTn>
                                        <p:tgtEl>
                                          <p:spTgt spid="10"/>
                                        </p:tgtEl>
                                        <p:attrNameLst>
                                          <p:attrName>style.visibility</p:attrName>
                                        </p:attrNameLst>
                                      </p:cBhvr>
                                      <p:to>
                                        <p:strVal val="visible"/>
                                      </p:to>
                                    </p:set>
                                    <p:anim calcmode="lin" valueType="num">
                                      <p:cBhvr>
                                        <p:cTn id="78" dur="1000" fill="hold"/>
                                        <p:tgtEl>
                                          <p:spTgt spid="10"/>
                                        </p:tgtEl>
                                        <p:attrNameLst>
                                          <p:attrName>ppt_w</p:attrName>
                                        </p:attrNameLst>
                                      </p:cBhvr>
                                      <p:tavLst>
                                        <p:tav tm="0">
                                          <p:val>
                                            <p:fltVal val="0"/>
                                          </p:val>
                                        </p:tav>
                                        <p:tav tm="100000">
                                          <p:val>
                                            <p:strVal val="#ppt_w"/>
                                          </p:val>
                                        </p:tav>
                                      </p:tavLst>
                                    </p:anim>
                                    <p:anim calcmode="lin" valueType="num">
                                      <p:cBhvr>
                                        <p:cTn id="79" dur="1000" fill="hold"/>
                                        <p:tgtEl>
                                          <p:spTgt spid="10"/>
                                        </p:tgtEl>
                                        <p:attrNameLst>
                                          <p:attrName>ppt_h</p:attrName>
                                        </p:attrNameLst>
                                      </p:cBhvr>
                                      <p:tavLst>
                                        <p:tav tm="0">
                                          <p:val>
                                            <p:fltVal val="0"/>
                                          </p:val>
                                        </p:tav>
                                        <p:tav tm="100000">
                                          <p:val>
                                            <p:strVal val="#ppt_h"/>
                                          </p:val>
                                        </p:tav>
                                      </p:tavLst>
                                    </p:anim>
                                    <p:anim calcmode="lin" valueType="num">
                                      <p:cBhvr>
                                        <p:cTn id="80" dur="1000" fill="hold"/>
                                        <p:tgtEl>
                                          <p:spTgt spid="10"/>
                                        </p:tgtEl>
                                        <p:attrNameLst>
                                          <p:attrName>style.rotation</p:attrName>
                                        </p:attrNameLst>
                                      </p:cBhvr>
                                      <p:tavLst>
                                        <p:tav tm="0">
                                          <p:val>
                                            <p:fltVal val="90"/>
                                          </p:val>
                                        </p:tav>
                                        <p:tav tm="100000">
                                          <p:val>
                                            <p:fltVal val="0"/>
                                          </p:val>
                                        </p:tav>
                                      </p:tavLst>
                                    </p:anim>
                                    <p:animEffect transition="in" filter="fade">
                                      <p:cBhvr>
                                        <p:cTn id="81"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build="p"/>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a:xfrm>
            <a:off x="835370" y="365125"/>
            <a:ext cx="10515601" cy="662397"/>
          </a:xfrm>
        </p:spPr>
        <p:txBody>
          <a:bodyPr/>
          <a:lstStyle/>
          <a:p>
            <a:r>
              <a:rPr lang="en-US" dirty="0"/>
              <a:t>Classification in Machine Learning</a:t>
            </a:r>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835370" y="2388208"/>
            <a:ext cx="3953594" cy="509671"/>
          </a:xfrm>
        </p:spPr>
        <p:txBody>
          <a:bodyPr/>
          <a:lstStyle/>
          <a:p>
            <a:r>
              <a:rPr lang="en-US" dirty="0"/>
              <a:t>Eager Learners</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6210924" y="2396100"/>
            <a:ext cx="3911982" cy="523316"/>
          </a:xfrm>
        </p:spPr>
        <p:txBody>
          <a:bodyPr/>
          <a:lstStyle/>
          <a:p>
            <a:r>
              <a:rPr lang="en-US" dirty="0"/>
              <a:t>Lazy Learners</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506083" y="2989535"/>
            <a:ext cx="5260629" cy="3324108"/>
          </a:xfrm>
        </p:spPr>
        <p:txBody>
          <a:bodyPr/>
          <a:lstStyle/>
          <a:p>
            <a:r>
              <a:rPr lang="en-US" dirty="0"/>
              <a:t>Constructs a classification model based on the training data before getting data for prediction.</a:t>
            </a:r>
          </a:p>
          <a:p>
            <a:r>
              <a:rPr lang="en-GB" dirty="0"/>
              <a:t>Less time to make predictions.</a:t>
            </a:r>
          </a:p>
          <a:p>
            <a:r>
              <a:rPr lang="en-GB" dirty="0"/>
              <a:t>Examples</a:t>
            </a:r>
            <a:r>
              <a:rPr lang="en-GB" dirty="0">
                <a:solidFill>
                  <a:srgbClr val="FFFFFF"/>
                </a:solidFill>
              </a:rPr>
              <a:t>:</a:t>
            </a:r>
          </a:p>
          <a:p>
            <a:pPr lvl="1"/>
            <a:r>
              <a:rPr lang="en-GB" b="0" i="0" dirty="0">
                <a:solidFill>
                  <a:srgbClr val="FFC000"/>
                </a:solidFill>
                <a:effectLst/>
                <a:latin typeface="Studio-Feixen-Sans"/>
              </a:rPr>
              <a:t>Logistic Regression. </a:t>
            </a:r>
          </a:p>
          <a:p>
            <a:pPr lvl="1"/>
            <a:r>
              <a:rPr lang="en-GB" b="0" i="0" dirty="0">
                <a:solidFill>
                  <a:srgbClr val="FFC000"/>
                </a:solidFill>
                <a:effectLst/>
                <a:latin typeface="Studio-Feixen-Sans"/>
              </a:rPr>
              <a:t>Support Vector Machine. </a:t>
            </a:r>
          </a:p>
          <a:p>
            <a:pPr lvl="1"/>
            <a:r>
              <a:rPr lang="en-GB" b="0" i="0" dirty="0">
                <a:solidFill>
                  <a:srgbClr val="FFC000"/>
                </a:solidFill>
                <a:effectLst/>
                <a:latin typeface="Studio-Feixen-Sans"/>
              </a:rPr>
              <a:t>Decision Trees. </a:t>
            </a:r>
          </a:p>
          <a:p>
            <a:pPr lvl="1"/>
            <a:r>
              <a:rPr lang="en-GB" b="0" i="0" dirty="0">
                <a:solidFill>
                  <a:srgbClr val="FFC000"/>
                </a:solidFill>
                <a:effectLst/>
                <a:latin typeface="Studio-Feixen-Sans"/>
              </a:rPr>
              <a:t>Artificial Neural Networks.</a:t>
            </a:r>
          </a:p>
          <a:p>
            <a:endParaRPr lang="en-US" dirty="0">
              <a:solidFill>
                <a:srgbClr val="FFC000"/>
              </a:solidFill>
            </a:endParaRP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6002671" y="2961473"/>
            <a:ext cx="5254971" cy="3176208"/>
          </a:xfrm>
        </p:spPr>
        <p:txBody>
          <a:bodyPr/>
          <a:lstStyle/>
          <a:p>
            <a:r>
              <a:rPr lang="en-GB" dirty="0"/>
              <a:t>Simply stores the training data and wait until a test data appears.</a:t>
            </a:r>
          </a:p>
          <a:p>
            <a:r>
              <a:rPr lang="en-GB" dirty="0"/>
              <a:t>Very slow to make predictions.</a:t>
            </a:r>
          </a:p>
          <a:p>
            <a:r>
              <a:rPr lang="en-GB" dirty="0"/>
              <a:t>Also called as Instance based Learners.</a:t>
            </a:r>
          </a:p>
          <a:p>
            <a:r>
              <a:rPr lang="en-GB" dirty="0"/>
              <a:t>Examples:</a:t>
            </a:r>
          </a:p>
          <a:p>
            <a:pPr lvl="1"/>
            <a:r>
              <a:rPr lang="en-IN" dirty="0">
                <a:solidFill>
                  <a:srgbClr val="FFC000"/>
                </a:solidFill>
                <a:latin typeface="Studio-Feixen-Sans"/>
              </a:rPr>
              <a:t>K-Nearest Neighbour. </a:t>
            </a:r>
          </a:p>
          <a:p>
            <a:pPr lvl="1"/>
            <a:r>
              <a:rPr lang="en-IN" dirty="0">
                <a:solidFill>
                  <a:srgbClr val="FFC000"/>
                </a:solidFill>
                <a:latin typeface="Studio-Feixen-Sans"/>
              </a:rPr>
              <a:t>Case-based reasoning. </a:t>
            </a: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345831" y="6237287"/>
            <a:ext cx="8619059" cy="365125"/>
          </a:xfrm>
        </p:spPr>
        <p:txBody>
          <a:bodyPr/>
          <a:lstStyle/>
          <a:p>
            <a:r>
              <a:rPr lang="en-US" sz="1050" dirty="0"/>
              <a:t>Machine Learning: Classification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
        <p:nvSpPr>
          <p:cNvPr id="18" name="Text Placeholder 3">
            <a:extLst>
              <a:ext uri="{FF2B5EF4-FFF2-40B4-BE49-F238E27FC236}">
                <a16:creationId xmlns:a16="http://schemas.microsoft.com/office/drawing/2014/main" id="{921151BB-3993-9038-6BD9-C6D51650ADA2}"/>
              </a:ext>
            </a:extLst>
          </p:cNvPr>
          <p:cNvSpPr txBox="1">
            <a:spLocks/>
          </p:cNvSpPr>
          <p:nvPr/>
        </p:nvSpPr>
        <p:spPr>
          <a:xfrm>
            <a:off x="743377" y="1196282"/>
            <a:ext cx="10050313" cy="432567"/>
          </a:xfrm>
          <a:prstGeom prst="rect">
            <a:avLst/>
          </a:prstGeom>
        </p:spPr>
        <p:txBody>
          <a:bodyPr vert="horz" lIns="91440" tIns="45720" rIns="91440" bIns="45720" rtlCol="0">
            <a:noAutofit/>
          </a:bodyPr>
          <a:lstStyle>
            <a:lvl1pPr marL="0" indent="0" algn="l" defTabSz="914400" rtl="0" eaLnBrk="1" latinLnBrk="0" hangingPunct="1">
              <a:lnSpc>
                <a:spcPct val="14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b="0" i="0" dirty="0">
                <a:solidFill>
                  <a:srgbClr val="FFFFFF"/>
                </a:solidFill>
                <a:effectLst/>
                <a:latin typeface="Studio-Feixen-Sans"/>
              </a:rPr>
              <a:t>Classification is a supervised machine learning method where the model tries to predict the correct label of a given input data. In classification, the model is fully trained using the training data, and then it is evaluated on test data before being used to perform prediction on new unseen data.</a:t>
            </a:r>
            <a:endParaRPr lang="en-US" sz="1800" dirty="0">
              <a:solidFill>
                <a:srgbClr val="FFFFFF"/>
              </a:solidFill>
            </a:endParaRPr>
          </a:p>
        </p:txBody>
      </p:sp>
    </p:spTree>
    <p:extLst>
      <p:ext uri="{BB962C8B-B14F-4D97-AF65-F5344CB8AC3E}">
        <p14:creationId xmlns:p14="http://schemas.microsoft.com/office/powerpoint/2010/main" val="3908904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 calcmode="lin" valueType="num">
                                      <p:cBhvr additive="base">
                                        <p:cTn id="16"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5">
                                            <p:txEl>
                                              <p:pRg st="0" end="0"/>
                                            </p:txEl>
                                          </p:spTgt>
                                        </p:tgtEl>
                                        <p:attrNameLst>
                                          <p:attrName>style.visibility</p:attrName>
                                        </p:attrNameLst>
                                      </p:cBhvr>
                                      <p:to>
                                        <p:strVal val="visible"/>
                                      </p:to>
                                    </p:set>
                                    <p:animEffect transition="in" filter="fade">
                                      <p:cBhvr>
                                        <p:cTn id="22" dur="1000"/>
                                        <p:tgtEl>
                                          <p:spTgt spid="5">
                                            <p:txEl>
                                              <p:pRg st="0" end="0"/>
                                            </p:txEl>
                                          </p:spTgt>
                                        </p:tgtEl>
                                      </p:cBhvr>
                                    </p:animEffect>
                                    <p:anim calcmode="lin" valueType="num">
                                      <p:cBhvr>
                                        <p:cTn id="23"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5">
                                            <p:txEl>
                                              <p:pRg st="1" end="1"/>
                                            </p:txEl>
                                          </p:spTgt>
                                        </p:tgtEl>
                                        <p:attrNameLst>
                                          <p:attrName>style.visibility</p:attrName>
                                        </p:attrNameLst>
                                      </p:cBhvr>
                                      <p:to>
                                        <p:strVal val="visible"/>
                                      </p:to>
                                    </p:set>
                                    <p:animEffect transition="in" filter="fade">
                                      <p:cBhvr>
                                        <p:cTn id="29" dur="1000"/>
                                        <p:tgtEl>
                                          <p:spTgt spid="5">
                                            <p:txEl>
                                              <p:pRg st="1" end="1"/>
                                            </p:txEl>
                                          </p:spTgt>
                                        </p:tgtEl>
                                      </p:cBhvr>
                                    </p:animEffect>
                                    <p:anim calcmode="lin" valueType="num">
                                      <p:cBhvr>
                                        <p:cTn id="30" dur="1000" fill="hold"/>
                                        <p:tgtEl>
                                          <p:spTgt spid="5">
                                            <p:txEl>
                                              <p:pRg st="1" end="1"/>
                                            </p:txEl>
                                          </p:spTgt>
                                        </p:tgtEl>
                                        <p:attrNameLst>
                                          <p:attrName>ppt_x</p:attrName>
                                        </p:attrNameLst>
                                      </p:cBhvr>
                                      <p:tavLst>
                                        <p:tav tm="0">
                                          <p:val>
                                            <p:strVal val="#ppt_x"/>
                                          </p:val>
                                        </p:tav>
                                        <p:tav tm="100000">
                                          <p:val>
                                            <p:strVal val="#ppt_x"/>
                                          </p:val>
                                        </p:tav>
                                      </p:tavLst>
                                    </p:anim>
                                    <p:anim calcmode="lin" valueType="num">
                                      <p:cBhvr>
                                        <p:cTn id="31" dur="1000" fill="hold"/>
                                        <p:tgtEl>
                                          <p:spTgt spid="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5">
                                            <p:txEl>
                                              <p:pRg st="2" end="2"/>
                                            </p:txEl>
                                          </p:spTgt>
                                        </p:tgtEl>
                                        <p:attrNameLst>
                                          <p:attrName>style.visibility</p:attrName>
                                        </p:attrNameLst>
                                      </p:cBhvr>
                                      <p:to>
                                        <p:strVal val="visible"/>
                                      </p:to>
                                    </p:set>
                                    <p:animEffect transition="in" filter="fade">
                                      <p:cBhvr>
                                        <p:cTn id="36" dur="1000"/>
                                        <p:tgtEl>
                                          <p:spTgt spid="5">
                                            <p:txEl>
                                              <p:pRg st="2" end="2"/>
                                            </p:txEl>
                                          </p:spTgt>
                                        </p:tgtEl>
                                      </p:cBhvr>
                                    </p:animEffect>
                                    <p:anim calcmode="lin" valueType="num">
                                      <p:cBhvr>
                                        <p:cTn id="37"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8" dur="1000" fill="hold"/>
                                        <p:tgtEl>
                                          <p:spTgt spid="5">
                                            <p:txEl>
                                              <p:pRg st="2" end="2"/>
                                            </p:txEl>
                                          </p:spTgt>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animEffect transition="in" filter="fade">
                                      <p:cBhvr>
                                        <p:cTn id="41" dur="1000"/>
                                        <p:tgtEl>
                                          <p:spTgt spid="5">
                                            <p:txEl>
                                              <p:pRg st="3" end="3"/>
                                            </p:txEl>
                                          </p:spTgt>
                                        </p:tgtEl>
                                      </p:cBhvr>
                                    </p:animEffect>
                                    <p:anim calcmode="lin" valueType="num">
                                      <p:cBhvr>
                                        <p:cTn id="42"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43" dur="1000" fill="hold"/>
                                        <p:tgtEl>
                                          <p:spTgt spid="5">
                                            <p:txEl>
                                              <p:pRg st="3" end="3"/>
                                            </p:txEl>
                                          </p:spTgt>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5">
                                            <p:txEl>
                                              <p:pRg st="4" end="4"/>
                                            </p:txEl>
                                          </p:spTgt>
                                        </p:tgtEl>
                                        <p:attrNameLst>
                                          <p:attrName>style.visibility</p:attrName>
                                        </p:attrNameLst>
                                      </p:cBhvr>
                                      <p:to>
                                        <p:strVal val="visible"/>
                                      </p:to>
                                    </p:set>
                                    <p:animEffect transition="in" filter="fade">
                                      <p:cBhvr>
                                        <p:cTn id="46" dur="1000"/>
                                        <p:tgtEl>
                                          <p:spTgt spid="5">
                                            <p:txEl>
                                              <p:pRg st="4" end="4"/>
                                            </p:txEl>
                                          </p:spTgt>
                                        </p:tgtEl>
                                      </p:cBhvr>
                                    </p:animEffect>
                                    <p:anim calcmode="lin" valueType="num">
                                      <p:cBhvr>
                                        <p:cTn id="47"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48" dur="1000" fill="hold"/>
                                        <p:tgtEl>
                                          <p:spTgt spid="5">
                                            <p:txEl>
                                              <p:pRg st="4" end="4"/>
                                            </p:txEl>
                                          </p:spTgt>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5">
                                            <p:txEl>
                                              <p:pRg st="5" end="5"/>
                                            </p:txEl>
                                          </p:spTgt>
                                        </p:tgtEl>
                                        <p:attrNameLst>
                                          <p:attrName>style.visibility</p:attrName>
                                        </p:attrNameLst>
                                      </p:cBhvr>
                                      <p:to>
                                        <p:strVal val="visible"/>
                                      </p:to>
                                    </p:set>
                                    <p:animEffect transition="in" filter="fade">
                                      <p:cBhvr>
                                        <p:cTn id="51" dur="1000"/>
                                        <p:tgtEl>
                                          <p:spTgt spid="5">
                                            <p:txEl>
                                              <p:pRg st="5" end="5"/>
                                            </p:txEl>
                                          </p:spTgt>
                                        </p:tgtEl>
                                      </p:cBhvr>
                                    </p:animEffect>
                                    <p:anim calcmode="lin" valueType="num">
                                      <p:cBhvr>
                                        <p:cTn id="52" dur="1000" fill="hold"/>
                                        <p:tgtEl>
                                          <p:spTgt spid="5">
                                            <p:txEl>
                                              <p:pRg st="5" end="5"/>
                                            </p:txEl>
                                          </p:spTgt>
                                        </p:tgtEl>
                                        <p:attrNameLst>
                                          <p:attrName>ppt_x</p:attrName>
                                        </p:attrNameLst>
                                      </p:cBhvr>
                                      <p:tavLst>
                                        <p:tav tm="0">
                                          <p:val>
                                            <p:strVal val="#ppt_x"/>
                                          </p:val>
                                        </p:tav>
                                        <p:tav tm="100000">
                                          <p:val>
                                            <p:strVal val="#ppt_x"/>
                                          </p:val>
                                        </p:tav>
                                      </p:tavLst>
                                    </p:anim>
                                    <p:anim calcmode="lin" valueType="num">
                                      <p:cBhvr>
                                        <p:cTn id="53" dur="1000" fill="hold"/>
                                        <p:tgtEl>
                                          <p:spTgt spid="5">
                                            <p:txEl>
                                              <p:pRg st="5" end="5"/>
                                            </p:txEl>
                                          </p:spTgt>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5">
                                            <p:txEl>
                                              <p:pRg st="6" end="6"/>
                                            </p:txEl>
                                          </p:spTgt>
                                        </p:tgtEl>
                                        <p:attrNameLst>
                                          <p:attrName>style.visibility</p:attrName>
                                        </p:attrNameLst>
                                      </p:cBhvr>
                                      <p:to>
                                        <p:strVal val="visible"/>
                                      </p:to>
                                    </p:set>
                                    <p:animEffect transition="in" filter="fade">
                                      <p:cBhvr>
                                        <p:cTn id="56" dur="1000"/>
                                        <p:tgtEl>
                                          <p:spTgt spid="5">
                                            <p:txEl>
                                              <p:pRg st="6" end="6"/>
                                            </p:txEl>
                                          </p:spTgt>
                                        </p:tgtEl>
                                      </p:cBhvr>
                                    </p:animEffect>
                                    <p:anim calcmode="lin" valueType="num">
                                      <p:cBhvr>
                                        <p:cTn id="57"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4">
                                            <p:txEl>
                                              <p:pRg st="0" end="0"/>
                                            </p:txEl>
                                          </p:spTgt>
                                        </p:tgtEl>
                                        <p:attrNameLst>
                                          <p:attrName>style.visibility</p:attrName>
                                        </p:attrNameLst>
                                      </p:cBhvr>
                                      <p:to>
                                        <p:strVal val="visible"/>
                                      </p:to>
                                    </p:set>
                                    <p:anim calcmode="lin" valueType="num">
                                      <p:cBhvr additive="base">
                                        <p:cTn id="6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6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6">
                                            <p:txEl>
                                              <p:pRg st="0" end="0"/>
                                            </p:txEl>
                                          </p:spTgt>
                                        </p:tgtEl>
                                        <p:attrNameLst>
                                          <p:attrName>style.visibility</p:attrName>
                                        </p:attrNameLst>
                                      </p:cBhvr>
                                      <p:to>
                                        <p:strVal val="visible"/>
                                      </p:to>
                                    </p:set>
                                    <p:animEffect transition="in" filter="fade">
                                      <p:cBhvr>
                                        <p:cTn id="69" dur="1000"/>
                                        <p:tgtEl>
                                          <p:spTgt spid="6">
                                            <p:txEl>
                                              <p:pRg st="0" end="0"/>
                                            </p:txEl>
                                          </p:spTgt>
                                        </p:tgtEl>
                                      </p:cBhvr>
                                    </p:animEffect>
                                    <p:anim calcmode="lin" valueType="num">
                                      <p:cBhvr>
                                        <p:cTn id="70"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71"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grpId="0" nodeType="clickEffect">
                                  <p:stCondLst>
                                    <p:cond delay="0"/>
                                  </p:stCondLst>
                                  <p:childTnLst>
                                    <p:set>
                                      <p:cBhvr>
                                        <p:cTn id="75" dur="1" fill="hold">
                                          <p:stCondLst>
                                            <p:cond delay="0"/>
                                          </p:stCondLst>
                                        </p:cTn>
                                        <p:tgtEl>
                                          <p:spTgt spid="6">
                                            <p:txEl>
                                              <p:pRg st="1" end="1"/>
                                            </p:txEl>
                                          </p:spTgt>
                                        </p:tgtEl>
                                        <p:attrNameLst>
                                          <p:attrName>style.visibility</p:attrName>
                                        </p:attrNameLst>
                                      </p:cBhvr>
                                      <p:to>
                                        <p:strVal val="visible"/>
                                      </p:to>
                                    </p:set>
                                    <p:animEffect transition="in" filter="fade">
                                      <p:cBhvr>
                                        <p:cTn id="76" dur="1000"/>
                                        <p:tgtEl>
                                          <p:spTgt spid="6">
                                            <p:txEl>
                                              <p:pRg st="1" end="1"/>
                                            </p:txEl>
                                          </p:spTgt>
                                        </p:tgtEl>
                                      </p:cBhvr>
                                    </p:animEffect>
                                    <p:anim calcmode="lin" valueType="num">
                                      <p:cBhvr>
                                        <p:cTn id="77"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78" dur="1000" fill="hold"/>
                                        <p:tgtEl>
                                          <p:spTgt spid="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42" presetClass="entr" presetSubtype="0" fill="hold" grpId="0" nodeType="clickEffect">
                                  <p:stCondLst>
                                    <p:cond delay="0"/>
                                  </p:stCondLst>
                                  <p:childTnLst>
                                    <p:set>
                                      <p:cBhvr>
                                        <p:cTn id="82" dur="1" fill="hold">
                                          <p:stCondLst>
                                            <p:cond delay="0"/>
                                          </p:stCondLst>
                                        </p:cTn>
                                        <p:tgtEl>
                                          <p:spTgt spid="6">
                                            <p:txEl>
                                              <p:pRg st="2" end="2"/>
                                            </p:txEl>
                                          </p:spTgt>
                                        </p:tgtEl>
                                        <p:attrNameLst>
                                          <p:attrName>style.visibility</p:attrName>
                                        </p:attrNameLst>
                                      </p:cBhvr>
                                      <p:to>
                                        <p:strVal val="visible"/>
                                      </p:to>
                                    </p:set>
                                    <p:animEffect transition="in" filter="fade">
                                      <p:cBhvr>
                                        <p:cTn id="83" dur="1000"/>
                                        <p:tgtEl>
                                          <p:spTgt spid="6">
                                            <p:txEl>
                                              <p:pRg st="2" end="2"/>
                                            </p:txEl>
                                          </p:spTgt>
                                        </p:tgtEl>
                                      </p:cBhvr>
                                    </p:animEffect>
                                    <p:anim calcmode="lin" valueType="num">
                                      <p:cBhvr>
                                        <p:cTn id="84"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85"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6">
                                            <p:txEl>
                                              <p:pRg st="3" end="3"/>
                                            </p:txEl>
                                          </p:spTgt>
                                        </p:tgtEl>
                                        <p:attrNameLst>
                                          <p:attrName>style.visibility</p:attrName>
                                        </p:attrNameLst>
                                      </p:cBhvr>
                                      <p:to>
                                        <p:strVal val="visible"/>
                                      </p:to>
                                    </p:set>
                                    <p:animEffect transition="in" filter="fade">
                                      <p:cBhvr>
                                        <p:cTn id="90" dur="1000"/>
                                        <p:tgtEl>
                                          <p:spTgt spid="6">
                                            <p:txEl>
                                              <p:pRg st="3" end="3"/>
                                            </p:txEl>
                                          </p:spTgt>
                                        </p:tgtEl>
                                      </p:cBhvr>
                                    </p:animEffect>
                                    <p:anim calcmode="lin" valueType="num">
                                      <p:cBhvr>
                                        <p:cTn id="91"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92" dur="1000" fill="hold"/>
                                        <p:tgtEl>
                                          <p:spTgt spid="6">
                                            <p:txEl>
                                              <p:pRg st="3" end="3"/>
                                            </p:txEl>
                                          </p:spTgt>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6">
                                            <p:txEl>
                                              <p:pRg st="4" end="4"/>
                                            </p:txEl>
                                          </p:spTgt>
                                        </p:tgtEl>
                                        <p:attrNameLst>
                                          <p:attrName>style.visibility</p:attrName>
                                        </p:attrNameLst>
                                      </p:cBhvr>
                                      <p:to>
                                        <p:strVal val="visible"/>
                                      </p:to>
                                    </p:set>
                                    <p:animEffect transition="in" filter="fade">
                                      <p:cBhvr>
                                        <p:cTn id="95" dur="1000"/>
                                        <p:tgtEl>
                                          <p:spTgt spid="6">
                                            <p:txEl>
                                              <p:pRg st="4" end="4"/>
                                            </p:txEl>
                                          </p:spTgt>
                                        </p:tgtEl>
                                      </p:cBhvr>
                                    </p:animEffect>
                                    <p:anim calcmode="lin" valueType="num">
                                      <p:cBhvr>
                                        <p:cTn id="9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97" dur="1000" fill="hold"/>
                                        <p:tgtEl>
                                          <p:spTgt spid="6">
                                            <p:txEl>
                                              <p:pRg st="4" end="4"/>
                                            </p:txEl>
                                          </p:spTgt>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6">
                                            <p:txEl>
                                              <p:pRg st="5" end="5"/>
                                            </p:txEl>
                                          </p:spTgt>
                                        </p:tgtEl>
                                        <p:attrNameLst>
                                          <p:attrName>style.visibility</p:attrName>
                                        </p:attrNameLst>
                                      </p:cBhvr>
                                      <p:to>
                                        <p:strVal val="visible"/>
                                      </p:to>
                                    </p:set>
                                    <p:animEffect transition="in" filter="fade">
                                      <p:cBhvr>
                                        <p:cTn id="100" dur="1000"/>
                                        <p:tgtEl>
                                          <p:spTgt spid="6">
                                            <p:txEl>
                                              <p:pRg st="5" end="5"/>
                                            </p:txEl>
                                          </p:spTgt>
                                        </p:tgtEl>
                                      </p:cBhvr>
                                    </p:animEffect>
                                    <p:anim calcmode="lin" valueType="num">
                                      <p:cBhvr>
                                        <p:cTn id="101" dur="1000" fill="hold"/>
                                        <p:tgtEl>
                                          <p:spTgt spid="6">
                                            <p:txEl>
                                              <p:pRg st="5" end="5"/>
                                            </p:txEl>
                                          </p:spTgt>
                                        </p:tgtEl>
                                        <p:attrNameLst>
                                          <p:attrName>ppt_x</p:attrName>
                                        </p:attrNameLst>
                                      </p:cBhvr>
                                      <p:tavLst>
                                        <p:tav tm="0">
                                          <p:val>
                                            <p:strVal val="#ppt_x"/>
                                          </p:val>
                                        </p:tav>
                                        <p:tav tm="100000">
                                          <p:val>
                                            <p:strVal val="#ppt_x"/>
                                          </p:val>
                                        </p:tav>
                                      </p:tavLst>
                                    </p:anim>
                                    <p:anim calcmode="lin" valueType="num">
                                      <p:cBhvr>
                                        <p:cTn id="102" dur="1000" fill="hold"/>
                                        <p:tgtEl>
                                          <p:spTgt spid="6">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build="p"/>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D57C4-CC71-1F01-828C-BC1B630951E6}"/>
              </a:ext>
            </a:extLst>
          </p:cNvPr>
          <p:cNvSpPr>
            <a:spLocks noGrp="1"/>
          </p:cNvSpPr>
          <p:nvPr>
            <p:ph type="title"/>
          </p:nvPr>
        </p:nvSpPr>
        <p:spPr>
          <a:xfrm>
            <a:off x="849351" y="365126"/>
            <a:ext cx="10515600" cy="1209150"/>
          </a:xfrm>
        </p:spPr>
        <p:txBody>
          <a:bodyPr/>
          <a:lstStyle/>
          <a:p>
            <a:r>
              <a:rPr lang="en-US" dirty="0"/>
              <a:t>Classification Tasks: Types</a:t>
            </a:r>
          </a:p>
        </p:txBody>
      </p:sp>
      <p:graphicFrame>
        <p:nvGraphicFramePr>
          <p:cNvPr id="7" name="Table 7">
            <a:extLst>
              <a:ext uri="{FF2B5EF4-FFF2-40B4-BE49-F238E27FC236}">
                <a16:creationId xmlns:a16="http://schemas.microsoft.com/office/drawing/2014/main" id="{DE54752B-AA4A-2858-E49D-001BBB4BE89E}"/>
              </a:ext>
            </a:extLst>
          </p:cNvPr>
          <p:cNvGraphicFramePr>
            <a:graphicFrameLocks noGrp="1"/>
          </p:cNvGraphicFramePr>
          <p:nvPr>
            <p:ph sz="quarter" idx="29"/>
            <p:extLst>
              <p:ext uri="{D42A27DB-BD31-4B8C-83A1-F6EECF244321}">
                <p14:modId xmlns:p14="http://schemas.microsoft.com/office/powerpoint/2010/main" val="3799463476"/>
              </p:ext>
            </p:extLst>
          </p:nvPr>
        </p:nvGraphicFramePr>
        <p:xfrm>
          <a:off x="1493838" y="2057400"/>
          <a:ext cx="6453598" cy="3983109"/>
        </p:xfrm>
        <a:graphic>
          <a:graphicData uri="http://schemas.openxmlformats.org/drawingml/2006/table">
            <a:tbl>
              <a:tblPr firstRow="1" bandRow="1">
                <a:tableStyleId>{5C22544A-7EE6-4342-B048-85BDC9FD1C3A}</a:tableStyleId>
              </a:tblPr>
              <a:tblGrid>
                <a:gridCol w="1805543">
                  <a:extLst>
                    <a:ext uri="{9D8B030D-6E8A-4147-A177-3AD203B41FA5}">
                      <a16:colId xmlns:a16="http://schemas.microsoft.com/office/drawing/2014/main" val="1886700380"/>
                    </a:ext>
                  </a:extLst>
                </a:gridCol>
                <a:gridCol w="425097">
                  <a:extLst>
                    <a:ext uri="{9D8B030D-6E8A-4147-A177-3AD203B41FA5}">
                      <a16:colId xmlns:a16="http://schemas.microsoft.com/office/drawing/2014/main" val="330841040"/>
                    </a:ext>
                  </a:extLst>
                </a:gridCol>
                <a:gridCol w="1969312">
                  <a:extLst>
                    <a:ext uri="{9D8B030D-6E8A-4147-A177-3AD203B41FA5}">
                      <a16:colId xmlns:a16="http://schemas.microsoft.com/office/drawing/2014/main" val="132993793"/>
                    </a:ext>
                  </a:extLst>
                </a:gridCol>
                <a:gridCol w="208280">
                  <a:extLst>
                    <a:ext uri="{9D8B030D-6E8A-4147-A177-3AD203B41FA5}">
                      <a16:colId xmlns:a16="http://schemas.microsoft.com/office/drawing/2014/main" val="2973784458"/>
                    </a:ext>
                  </a:extLst>
                </a:gridCol>
                <a:gridCol w="1601666">
                  <a:extLst>
                    <a:ext uri="{9D8B030D-6E8A-4147-A177-3AD203B41FA5}">
                      <a16:colId xmlns:a16="http://schemas.microsoft.com/office/drawing/2014/main" val="2408715191"/>
                    </a:ext>
                  </a:extLst>
                </a:gridCol>
                <a:gridCol w="443700">
                  <a:extLst>
                    <a:ext uri="{9D8B030D-6E8A-4147-A177-3AD203B41FA5}">
                      <a16:colId xmlns:a16="http://schemas.microsoft.com/office/drawing/2014/main" val="3741331905"/>
                    </a:ext>
                  </a:extLst>
                </a:gridCol>
              </a:tblGrid>
              <a:tr h="684663">
                <a:tc gridSpan="2">
                  <a:txBody>
                    <a:bodyPr/>
                    <a:lstStyle/>
                    <a:p>
                      <a:pPr algn="ctr"/>
                      <a:r>
                        <a:rPr lang="en-US" sz="1600" dirty="0">
                          <a:latin typeface="Arial Nova" panose="020B0504020202020204" pitchFamily="34" charset="0"/>
                        </a:rPr>
                        <a:t>Pick 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hMerge="1">
                  <a:txBody>
                    <a:bodyPr/>
                    <a:lstStyle/>
                    <a:p>
                      <a:pPr algn="ctr"/>
                      <a:endParaRPr lang="en-US" sz="1600" dirty="0">
                        <a:latin typeface="Arial Nova" panose="020B05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Arial Nova" panose="020B0504020202020204" pitchFamily="34" charset="0"/>
                          <a:cs typeface="Biome" panose="020B0503030204020804" pitchFamily="34" charset="0"/>
                        </a:rPr>
                        <a:t>Pick 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dirty="0">
                        <a:latin typeface="Arial Nova" panose="020B0504020202020204" pitchFamily="34" charset="0"/>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latin typeface="Arial Nova" panose="020B0504020202020204" pitchFamily="34" charset="0"/>
                          <a:cs typeface="Biome" panose="020B0503030204020804" pitchFamily="34" charset="0"/>
                        </a:rPr>
                        <a:t>Pick All Applicable</a:t>
                      </a: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600" dirty="0">
                        <a:latin typeface="Arial Nova" panose="020B0504020202020204" pitchFamily="34" charset="0"/>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25000"/>
                      </a:schemeClr>
                    </a:solidFill>
                  </a:tcPr>
                </a:tc>
                <a:extLst>
                  <a:ext uri="{0D108BD9-81ED-4DB2-BD59-A6C34878D82A}">
                    <a16:rowId xmlns:a16="http://schemas.microsoft.com/office/drawing/2014/main" val="532076292"/>
                  </a:ext>
                </a:extLst>
              </a:tr>
              <a:tr h="44419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rgbClr val="FFC000"/>
                          </a:solidFill>
                          <a:effectLst/>
                          <a:latin typeface="Arial Nova" panose="020B0504020202020204" pitchFamily="34" charset="0"/>
                          <a:ea typeface="+mn-ea"/>
                          <a:cs typeface="Biome" panose="020B0503030204020804" pitchFamily="34" charset="0"/>
                          <a:sym typeface="Wingdings" panose="05000000000000000000" pitchFamily="2" charset="2"/>
                        </a:rPr>
                        <a:t></a:t>
                      </a: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rgbClr val="FFC000"/>
                          </a:solidFill>
                          <a:effectLst/>
                          <a:latin typeface="Arial Nova" panose="020B0504020202020204" pitchFamily="34" charset="0"/>
                          <a:ea typeface="+mn-ea"/>
                          <a:cs typeface="Biome" panose="020B0503030204020804" pitchFamily="34" charset="0"/>
                          <a:sym typeface="Wingdings" panose="05000000000000000000" pitchFamily="2" charset="2"/>
                        </a:rPr>
                        <a:t></a:t>
                      </a: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3739874031"/>
                  </a:ext>
                </a:extLst>
              </a:tr>
              <a:tr h="238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2598480482"/>
                  </a:ext>
                </a:extLst>
              </a:tr>
              <a:tr h="238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rgbClr val="FFC000"/>
                          </a:solidFill>
                          <a:effectLst/>
                          <a:latin typeface="Arial Nova" panose="020B0504020202020204" pitchFamily="34" charset="0"/>
                          <a:ea typeface="+mn-ea"/>
                          <a:cs typeface="Biome" panose="020B0503030204020804" pitchFamily="34" charset="0"/>
                          <a:sym typeface="Wingdings" panose="05000000000000000000" pitchFamily="2" charset="2"/>
                        </a:rPr>
                        <a:t></a:t>
                      </a: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rgbClr val="FFC000"/>
                          </a:solidFill>
                          <a:effectLst/>
                          <a:latin typeface="Arial Nova" panose="020B0504020202020204" pitchFamily="34" charset="0"/>
                          <a:ea typeface="+mn-ea"/>
                          <a:cs typeface="Biome" panose="020B0503030204020804" pitchFamily="34" charset="0"/>
                          <a:sym typeface="Wingdings" panose="05000000000000000000" pitchFamily="2" charset="2"/>
                        </a:rPr>
                        <a:t></a:t>
                      </a: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834343306"/>
                  </a:ext>
                </a:extLst>
              </a:tr>
              <a:tr h="238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4</a:t>
                      </a: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ZA" sz="1600" b="1" u="none" strike="noStrike" kern="1200" noProof="1">
                          <a:solidFill>
                            <a:schemeClr val="bg1"/>
                          </a:solidFill>
                          <a:effectLst/>
                          <a:latin typeface="Arial Nova" panose="020B0504020202020204" pitchFamily="34" charset="0"/>
                          <a:ea typeface="+mn-ea"/>
                          <a:cs typeface="Biome" panose="020B0503030204020804" pitchFamily="34" charset="0"/>
                        </a:rPr>
                        <a:t>Label 4</a:t>
                      </a: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2583186512"/>
                  </a:ext>
                </a:extLst>
              </a:tr>
              <a:tr h="238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1743002893"/>
                  </a:ext>
                </a:extLst>
              </a:tr>
              <a:tr h="2388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3657466969"/>
                  </a:ext>
                </a:extLst>
              </a:tr>
              <a:tr h="35036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u="none" strike="noStrike" kern="1200" noProof="1">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Label 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endParaRPr lang="en-US" sz="1600" b="1" u="none" strike="noStrike" kern="1200" dirty="0">
                        <a:solidFill>
                          <a:schemeClr val="bg1"/>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algn="ctr"/>
                      <a:r>
                        <a:rPr lang="en-US" sz="1600" b="1" u="none" strike="noStrike" kern="1200" dirty="0">
                          <a:solidFill>
                            <a:schemeClr val="bg1"/>
                          </a:solidFill>
                          <a:effectLst/>
                          <a:latin typeface="Arial Nova" panose="020B0504020202020204" pitchFamily="34" charset="0"/>
                          <a:ea typeface="+mn-ea"/>
                          <a:cs typeface="Biome" panose="020B0503030204020804" pitchFamily="34" charset="0"/>
                        </a:rPr>
                        <a:t>Label 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kern="1200" noProof="1">
                          <a:solidFill>
                            <a:srgbClr val="FFC000"/>
                          </a:solidFill>
                          <a:effectLst/>
                          <a:latin typeface="Arial Nova" panose="020B0504020202020204" pitchFamily="34" charset="0"/>
                          <a:ea typeface="+mn-ea"/>
                          <a:cs typeface="Biome" panose="020B0503030204020804" pitchFamily="34" charset="0"/>
                          <a:sym typeface="Wingdings" panose="05000000000000000000" pitchFamily="2" charset="2"/>
                        </a:rPr>
                        <a:t></a:t>
                      </a:r>
                      <a:endParaRPr lang="en-ZA" sz="1600" b="1" u="none" strike="noStrike" kern="1200" noProof="1">
                        <a:solidFill>
                          <a:srgbClr val="FFC000"/>
                        </a:solidFill>
                        <a:effectLst/>
                        <a:latin typeface="Arial Nova" panose="020B0504020202020204" pitchFamily="34" charset="0"/>
                        <a:ea typeface="+mn-ea"/>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alpha val="25000"/>
                      </a:schemeClr>
                    </a:solidFill>
                  </a:tcPr>
                </a:tc>
                <a:extLst>
                  <a:ext uri="{0D108BD9-81ED-4DB2-BD59-A6C34878D82A}">
                    <a16:rowId xmlns:a16="http://schemas.microsoft.com/office/drawing/2014/main" val="3206178466"/>
                  </a:ext>
                </a:extLst>
              </a:tr>
              <a:tr h="827486">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ZA" sz="1600" b="1" u="none" strike="noStrike" noProof="1">
                          <a:solidFill>
                            <a:srgbClr val="FFC000"/>
                          </a:solidFill>
                          <a:effectLst/>
                          <a:latin typeface="Arial Nova" panose="020B0504020202020204" pitchFamily="34" charset="0"/>
                          <a:cs typeface="Biome" panose="020B0503030204020804" pitchFamily="34" charset="0"/>
                        </a:rPr>
                        <a:t>Binary</a:t>
                      </a:r>
                      <a:endParaRPr lang="en-ZA" sz="1600" b="1" i="0" u="none" strike="noStrike" noProof="1">
                        <a:solidFill>
                          <a:srgbClr val="FFC000"/>
                        </a:solidFill>
                        <a:effectLst/>
                        <a:latin typeface="Arial Nova" panose="020B0504020202020204" pitchFamily="34" charset="0"/>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tc h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ZA" sz="1600" b="1" i="0" u="none" strike="noStrike" noProof="1">
                        <a:solidFill>
                          <a:srgbClr val="FFC000"/>
                        </a:solidFill>
                        <a:effectLst/>
                        <a:latin typeface="Arial Nova" panose="020B0504020202020204" pitchFamily="34" charset="0"/>
                        <a:cs typeface="Biome" panose="020B05030302040208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tc gridSpan="2">
                  <a:txBody>
                    <a:bodyPr/>
                    <a:lstStyle/>
                    <a:p>
                      <a:pPr algn="ctr"/>
                      <a:r>
                        <a:rPr lang="en-US" sz="1600" b="1" dirty="0">
                          <a:solidFill>
                            <a:srgbClr val="FFC000"/>
                          </a:solidFill>
                          <a:latin typeface="Arial Nova" panose="020B0504020202020204" pitchFamily="34" charset="0"/>
                        </a:rPr>
                        <a:t>Multi-Class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tc hMerge="1">
                  <a:txBody>
                    <a:bodyPr/>
                    <a:lstStyle/>
                    <a:p>
                      <a:pPr algn="ctr"/>
                      <a:endParaRPr lang="en-US" sz="1600" b="1" dirty="0">
                        <a:solidFill>
                          <a:srgbClr val="FFC000"/>
                        </a:solidFill>
                        <a:latin typeface="Arial Nova" panose="020B05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tc gridSpan="2">
                  <a:txBody>
                    <a:bodyPr/>
                    <a:lstStyle/>
                    <a:p>
                      <a:pPr marL="0" algn="ctr" defTabSz="914400" rtl="0" eaLnBrk="1" latinLnBrk="0" hangingPunct="1"/>
                      <a:r>
                        <a:rPr lang="en-US" sz="1600" b="1" kern="1200" dirty="0">
                          <a:solidFill>
                            <a:srgbClr val="FFC000"/>
                          </a:solidFill>
                          <a:latin typeface="Arial Nova" panose="020B0504020202020204" pitchFamily="34" charset="0"/>
                          <a:ea typeface="+mn-ea"/>
                          <a:cs typeface="+mn-cs"/>
                        </a:rPr>
                        <a:t>Multi-Label</a:t>
                      </a: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tc hMerge="1">
                  <a:txBody>
                    <a:bodyPr/>
                    <a:lstStyle/>
                    <a:p>
                      <a:pPr marL="0" algn="ctr" defTabSz="914400" rtl="0" eaLnBrk="1" latinLnBrk="0" hangingPunct="1"/>
                      <a:endParaRPr lang="en-US" sz="1600" b="1" kern="1200" dirty="0">
                        <a:solidFill>
                          <a:srgbClr val="FFC000"/>
                        </a:solidFill>
                        <a:latin typeface="Arial Nova" panose="020B0504020202020204" pitchFamily="34" charset="0"/>
                        <a:ea typeface="+mn-ea"/>
                        <a:cs typeface="+mn-cs"/>
                      </a:endParaRPr>
                    </a:p>
                  </a:txBody>
                  <a:tcPr anchor="ctr">
                    <a:lnL w="12700" cap="flat" cmpd="sng" algn="ctr">
                      <a:solidFill>
                        <a:schemeClr val="tx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alpha val="10000"/>
                      </a:schemeClr>
                    </a:solidFill>
                  </a:tcPr>
                </a:tc>
                <a:extLst>
                  <a:ext uri="{0D108BD9-81ED-4DB2-BD59-A6C34878D82A}">
                    <a16:rowId xmlns:a16="http://schemas.microsoft.com/office/drawing/2014/main" val="2985697070"/>
                  </a:ext>
                </a:extLst>
              </a:tr>
            </a:tbl>
          </a:graphicData>
        </a:graphic>
      </p:graphicFrame>
      <p:pic>
        <p:nvPicPr>
          <p:cNvPr id="6" name="Picture Placeholder 5" descr="Liquid dropping from funnel into glass containers">
            <a:extLst>
              <a:ext uri="{FF2B5EF4-FFF2-40B4-BE49-F238E27FC236}">
                <a16:creationId xmlns:a16="http://schemas.microsoft.com/office/drawing/2014/main" id="{97D71695-157C-EEBE-121C-B6B6F4290871}"/>
              </a:ext>
            </a:extLst>
          </p:cNvPr>
          <p:cNvPicPr>
            <a:picLocks noGrp="1" noChangeAspect="1"/>
          </p:cNvPicPr>
          <p:nvPr>
            <p:ph type="pic" sz="quarter" idx="30"/>
          </p:nvPr>
        </p:nvPicPr>
        <p:blipFill rotWithShape="1">
          <a:blip r:embed="rId2" cstate="print">
            <a:extLst>
              <a:ext uri="{28A0092B-C50C-407E-A947-70E740481C1C}">
                <a14:useLocalDpi xmlns:a14="http://schemas.microsoft.com/office/drawing/2010/main"/>
              </a:ext>
            </a:extLst>
          </a:blip>
          <a:srcRect l="2" r="2"/>
          <a:stretch/>
        </p:blipFill>
        <p:spPr>
          <a:xfrm flipH="1">
            <a:off x="8324850" y="2055812"/>
            <a:ext cx="2373313" cy="3353751"/>
          </a:xfrm>
        </p:spPr>
      </p:pic>
      <p:sp>
        <p:nvSpPr>
          <p:cNvPr id="9" name="Footer Placeholder 8">
            <a:extLst>
              <a:ext uri="{FF2B5EF4-FFF2-40B4-BE49-F238E27FC236}">
                <a16:creationId xmlns:a16="http://schemas.microsoft.com/office/drawing/2014/main" id="{3BAFB881-6CC7-24B6-4281-0CDDE35B263A}"/>
              </a:ext>
            </a:extLst>
          </p:cNvPr>
          <p:cNvSpPr>
            <a:spLocks noGrp="1"/>
          </p:cNvSpPr>
          <p:nvPr>
            <p:ph type="ftr" sz="quarter" idx="11"/>
          </p:nvPr>
        </p:nvSpPr>
        <p:spPr/>
        <p:txBody>
          <a:bodyPr/>
          <a:lstStyle/>
          <a:p>
            <a:r>
              <a:rPr lang="en-US" sz="1200" dirty="0"/>
              <a:t>Machine Learning: Classification</a:t>
            </a:r>
          </a:p>
        </p:txBody>
      </p:sp>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a:lstStyle/>
          <a:p>
            <a:fld id="{FE024F78-56A6-7740-B68D-8D4D026EDF3F}" type="slidenum">
              <a:rPr lang="en-US" smtClean="0"/>
              <a:pPr/>
              <a:t>8</a:t>
            </a:fld>
            <a:endParaRPr lang="en-US" dirty="0"/>
          </a:p>
        </p:txBody>
      </p:sp>
      <p:cxnSp>
        <p:nvCxnSpPr>
          <p:cNvPr id="8" name="Straight Connector 7">
            <a:extLst>
              <a:ext uri="{FF2B5EF4-FFF2-40B4-BE49-F238E27FC236}">
                <a16:creationId xmlns:a16="http://schemas.microsoft.com/office/drawing/2014/main" id="{39015C22-9EE1-266B-0D3F-CC2AC08DED01}"/>
              </a:ext>
              <a:ext uri="{C183D7F6-B498-43B3-948B-1728B52AA6E4}">
                <adec:decorative xmlns:adec="http://schemas.microsoft.com/office/drawing/2017/decorative" val="1"/>
              </a:ext>
            </a:extLst>
          </p:cNvPr>
          <p:cNvCxnSpPr>
            <a:cxnSpLocks/>
          </p:cNvCxnSpPr>
          <p:nvPr/>
        </p:nvCxnSpPr>
        <p:spPr>
          <a:xfrm>
            <a:off x="1493838" y="5203847"/>
            <a:ext cx="643034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2119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a:xfrm>
            <a:off x="835370" y="365125"/>
            <a:ext cx="10515601" cy="662397"/>
          </a:xfrm>
        </p:spPr>
        <p:txBody>
          <a:bodyPr/>
          <a:lstStyle/>
          <a:p>
            <a:r>
              <a:rPr lang="en-US" dirty="0"/>
              <a:t>Classification Tasks: Types</a:t>
            </a:r>
          </a:p>
        </p:txBody>
      </p:sp>
      <p:sp>
        <p:nvSpPr>
          <p:cNvPr id="4" name="Text Placeholder 3">
            <a:extLst>
              <a:ext uri="{FF2B5EF4-FFF2-40B4-BE49-F238E27FC236}">
                <a16:creationId xmlns:a16="http://schemas.microsoft.com/office/drawing/2014/main" id="{BDF837F0-12C8-AED0-CCBA-DEE5E6CB61AC}"/>
              </a:ext>
            </a:extLst>
          </p:cNvPr>
          <p:cNvSpPr>
            <a:spLocks noGrp="1"/>
          </p:cNvSpPr>
          <p:nvPr>
            <p:ph type="body" sz="quarter" idx="32"/>
          </p:nvPr>
        </p:nvSpPr>
        <p:spPr>
          <a:xfrm>
            <a:off x="5673791" y="1672165"/>
            <a:ext cx="3911982" cy="523316"/>
          </a:xfrm>
        </p:spPr>
        <p:txBody>
          <a:bodyPr/>
          <a:lstStyle/>
          <a:p>
            <a:r>
              <a:rPr lang="en-IN" dirty="0"/>
              <a:t>Multi-Class</a:t>
            </a:r>
            <a:r>
              <a:rPr lang="en-IN" b="1" i="0" dirty="0">
                <a:solidFill>
                  <a:srgbClr val="05192D"/>
                </a:solidFill>
                <a:effectLst/>
                <a:latin typeface="Studio-Feixen-Sans"/>
              </a:rPr>
              <a:t> </a:t>
            </a:r>
            <a:r>
              <a:rPr lang="en-IN" dirty="0"/>
              <a:t>Classification</a:t>
            </a:r>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99128" y="2512762"/>
            <a:ext cx="2902292" cy="2737968"/>
          </a:xfrm>
        </p:spPr>
        <p:txBody>
          <a:bodyPr/>
          <a:lstStyle/>
          <a:p>
            <a:r>
              <a:rPr lang="en-US" dirty="0">
                <a:solidFill>
                  <a:srgbClr val="FFFFFF"/>
                </a:solidFill>
              </a:rPr>
              <a:t>Goal: Classify the input data into </a:t>
            </a:r>
            <a:r>
              <a:rPr lang="en-US" dirty="0">
                <a:solidFill>
                  <a:srgbClr val="FFC000"/>
                </a:solidFill>
              </a:rPr>
              <a:t>T</a:t>
            </a:r>
            <a:r>
              <a:rPr lang="en-IN" b="0" i="0" dirty="0">
                <a:solidFill>
                  <a:srgbClr val="FFC000"/>
                </a:solidFill>
                <a:effectLst/>
                <a:latin typeface="Studio-Feixen-Sans"/>
              </a:rPr>
              <a:t>wo mutually exclusive</a:t>
            </a:r>
            <a:r>
              <a:rPr lang="en-IN" b="0" i="0" dirty="0">
                <a:solidFill>
                  <a:srgbClr val="FFFFFF"/>
                </a:solidFill>
                <a:effectLst/>
                <a:latin typeface="Studio-Feixen-Sans"/>
              </a:rPr>
              <a:t> categories</a:t>
            </a:r>
            <a:endParaRPr lang="en-US" dirty="0">
              <a:solidFill>
                <a:srgbClr val="FFFFFF"/>
              </a:solidFill>
            </a:endParaRPr>
          </a:p>
          <a:p>
            <a:r>
              <a:rPr lang="en-GB" dirty="0">
                <a:solidFill>
                  <a:srgbClr val="FFFFFF"/>
                </a:solidFill>
              </a:rPr>
              <a:t>Predict: </a:t>
            </a:r>
          </a:p>
          <a:p>
            <a:pPr lvl="1"/>
            <a:r>
              <a:rPr lang="en-GB" dirty="0">
                <a:solidFill>
                  <a:srgbClr val="FFFFFF"/>
                </a:solidFill>
              </a:rPr>
              <a:t>Bus or Train</a:t>
            </a:r>
            <a:r>
              <a:rPr lang="en-GB" b="0" i="0" dirty="0">
                <a:solidFill>
                  <a:srgbClr val="FFFFFF"/>
                </a:solidFill>
                <a:effectLst/>
                <a:latin typeface="Studio-Feixen-Sans"/>
              </a:rPr>
              <a:t>. </a:t>
            </a:r>
          </a:p>
          <a:p>
            <a:pPr lvl="1"/>
            <a:endParaRPr lang="en-GB" b="0" i="0" dirty="0">
              <a:solidFill>
                <a:srgbClr val="FFFFFF"/>
              </a:solidFill>
              <a:effectLst/>
              <a:latin typeface="Studio-Feixen-Sans"/>
            </a:endParaRPr>
          </a:p>
          <a:p>
            <a:r>
              <a:rPr lang="en-GB" dirty="0"/>
              <a:t>Algorithms</a:t>
            </a:r>
            <a:r>
              <a:rPr lang="en-GB" dirty="0">
                <a:solidFill>
                  <a:srgbClr val="FFFFFF"/>
                </a:solidFill>
              </a:rPr>
              <a:t>:</a:t>
            </a:r>
          </a:p>
          <a:p>
            <a:pPr lvl="1"/>
            <a:r>
              <a:rPr lang="en-GB" b="0" i="0" dirty="0">
                <a:solidFill>
                  <a:srgbClr val="FFC000"/>
                </a:solidFill>
                <a:effectLst/>
                <a:latin typeface="Studio-Feixen-Sans"/>
              </a:rPr>
              <a:t>Logistic Regression, SVM, Decision Trees.</a:t>
            </a:r>
          </a:p>
        </p:txBody>
      </p:sp>
      <p:sp>
        <p:nvSpPr>
          <p:cNvPr id="6" name="Text Placeholder 5">
            <a:extLst>
              <a:ext uri="{FF2B5EF4-FFF2-40B4-BE49-F238E27FC236}">
                <a16:creationId xmlns:a16="http://schemas.microsoft.com/office/drawing/2014/main" id="{65568B5F-6318-65E2-CEDA-18DE9E9733EF}"/>
              </a:ext>
            </a:extLst>
          </p:cNvPr>
          <p:cNvSpPr>
            <a:spLocks noGrp="1"/>
          </p:cNvSpPr>
          <p:nvPr>
            <p:ph type="body" sz="quarter" idx="36"/>
          </p:nvPr>
        </p:nvSpPr>
        <p:spPr>
          <a:xfrm>
            <a:off x="5613282" y="2459206"/>
            <a:ext cx="2632880" cy="2791524"/>
          </a:xfrm>
        </p:spPr>
        <p:txBody>
          <a:bodyPr/>
          <a:lstStyle/>
          <a:p>
            <a:r>
              <a:rPr lang="en-US" dirty="0">
                <a:solidFill>
                  <a:srgbClr val="FFFFFF"/>
                </a:solidFill>
              </a:rPr>
              <a:t>Goal: Classify data into </a:t>
            </a:r>
            <a:r>
              <a:rPr lang="en-US" dirty="0">
                <a:solidFill>
                  <a:srgbClr val="FFC000"/>
                </a:solidFill>
              </a:rPr>
              <a:t>At least T</a:t>
            </a:r>
            <a:r>
              <a:rPr lang="en-IN" b="0" i="0" dirty="0">
                <a:solidFill>
                  <a:srgbClr val="FFC000"/>
                </a:solidFill>
                <a:effectLst/>
                <a:latin typeface="Studio-Feixen-Sans"/>
              </a:rPr>
              <a:t>wo mutually exclusive categories</a:t>
            </a:r>
            <a:endParaRPr lang="en-US" dirty="0">
              <a:solidFill>
                <a:srgbClr val="FFC000"/>
              </a:solidFill>
            </a:endParaRPr>
          </a:p>
          <a:p>
            <a:r>
              <a:rPr lang="en-GB" dirty="0">
                <a:solidFill>
                  <a:srgbClr val="FFFFFF"/>
                </a:solidFill>
              </a:rPr>
              <a:t>Predict:</a:t>
            </a:r>
            <a:r>
              <a:rPr lang="en-GB" dirty="0">
                <a:solidFill>
                  <a:srgbClr val="FFFFFF"/>
                </a:solidFill>
                <a:latin typeface="Studio-Feixen-Sans"/>
              </a:rPr>
              <a:t> </a:t>
            </a:r>
          </a:p>
          <a:p>
            <a:pPr lvl="1"/>
            <a:r>
              <a:rPr lang="en-GB" dirty="0">
                <a:solidFill>
                  <a:srgbClr val="FFFFFF"/>
                </a:solidFill>
                <a:latin typeface="Studio-Feixen-Sans"/>
              </a:rPr>
              <a:t>Bus, Car or Train</a:t>
            </a:r>
            <a:r>
              <a:rPr lang="en-GB" b="0" i="0" dirty="0">
                <a:solidFill>
                  <a:srgbClr val="FFFFFF"/>
                </a:solidFill>
                <a:effectLst/>
                <a:latin typeface="Studio-Feixen-Sans"/>
              </a:rPr>
              <a:t>. </a:t>
            </a:r>
          </a:p>
          <a:p>
            <a:pPr lvl="1"/>
            <a:endParaRPr lang="en-GB" b="0" i="0" dirty="0">
              <a:solidFill>
                <a:srgbClr val="FFFFFF"/>
              </a:solidFill>
              <a:effectLst/>
              <a:latin typeface="Studio-Feixen-Sans"/>
            </a:endParaRPr>
          </a:p>
          <a:p>
            <a:r>
              <a:rPr lang="en-GB" dirty="0"/>
              <a:t>Algorithms</a:t>
            </a:r>
            <a:r>
              <a:rPr lang="en-GB" dirty="0">
                <a:solidFill>
                  <a:srgbClr val="FFFFFF"/>
                </a:solidFill>
              </a:rPr>
              <a:t>:</a:t>
            </a:r>
          </a:p>
          <a:p>
            <a:pPr lvl="1"/>
            <a:r>
              <a:rPr lang="en-GB" b="0" i="0" dirty="0">
                <a:solidFill>
                  <a:srgbClr val="FFC000"/>
                </a:solidFill>
                <a:effectLst/>
                <a:latin typeface="Studio-Feixen-Sans"/>
              </a:rPr>
              <a:t>Logistic Regression, SVM, Decision Trees, Random Forest, N</a:t>
            </a:r>
            <a:r>
              <a:rPr lang="en-GB" dirty="0">
                <a:solidFill>
                  <a:srgbClr val="FFC000"/>
                </a:solidFill>
                <a:latin typeface="Studio-Feixen-Sans"/>
              </a:rPr>
              <a:t>aïve Bayes</a:t>
            </a:r>
            <a:endParaRPr lang="en-GB" b="0" i="0" dirty="0">
              <a:solidFill>
                <a:srgbClr val="FFC000"/>
              </a:solidFill>
              <a:effectLst/>
              <a:latin typeface="Studio-Feixen-Sans"/>
            </a:endParaRP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a:xfrm>
            <a:off x="345831" y="6237287"/>
            <a:ext cx="8619059" cy="365125"/>
          </a:xfrm>
        </p:spPr>
        <p:txBody>
          <a:bodyPr/>
          <a:lstStyle/>
          <a:p>
            <a:r>
              <a:rPr lang="en-US" sz="1050" dirty="0"/>
              <a:t>Machine Learning: Classification</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
        <p:nvSpPr>
          <p:cNvPr id="17" name="Footer Placeholder 7">
            <a:extLst>
              <a:ext uri="{FF2B5EF4-FFF2-40B4-BE49-F238E27FC236}">
                <a16:creationId xmlns:a16="http://schemas.microsoft.com/office/drawing/2014/main" id="{38D8AEDD-434F-9176-5785-0A02BB3774BA}"/>
              </a:ext>
            </a:extLst>
          </p:cNvPr>
          <p:cNvSpPr txBox="1">
            <a:spLocks/>
          </p:cNvSpPr>
          <p:nvPr/>
        </p:nvSpPr>
        <p:spPr>
          <a:xfrm>
            <a:off x="5813377" y="6310312"/>
            <a:ext cx="8619059" cy="365125"/>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200" kern="1200" spc="0">
                <a:solidFill>
                  <a:schemeClr val="bg1"/>
                </a:solidFill>
                <a:latin typeface="+mj-lt"/>
                <a:ea typeface="+mn-ea"/>
                <a:cs typeface="Biome" panose="020B05030302040208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1050" dirty="0"/>
          </a:p>
        </p:txBody>
      </p:sp>
      <p:sp>
        <p:nvSpPr>
          <p:cNvPr id="18" name="Text Placeholder 3">
            <a:extLst>
              <a:ext uri="{FF2B5EF4-FFF2-40B4-BE49-F238E27FC236}">
                <a16:creationId xmlns:a16="http://schemas.microsoft.com/office/drawing/2014/main" id="{921151BB-3993-9038-6BD9-C6D51650ADA2}"/>
              </a:ext>
            </a:extLst>
          </p:cNvPr>
          <p:cNvSpPr txBox="1">
            <a:spLocks/>
          </p:cNvSpPr>
          <p:nvPr/>
        </p:nvSpPr>
        <p:spPr>
          <a:xfrm>
            <a:off x="743377" y="1196282"/>
            <a:ext cx="10050313" cy="432567"/>
          </a:xfrm>
          <a:prstGeom prst="rect">
            <a:avLst/>
          </a:prstGeom>
        </p:spPr>
        <p:txBody>
          <a:bodyPr vert="horz" lIns="91440" tIns="45720" rIns="91440" bIns="45720" rtlCol="0">
            <a:noAutofit/>
          </a:bodyPr>
          <a:lstStyle>
            <a:lvl1pPr marL="0" indent="0" algn="l" defTabSz="914400" rtl="0" eaLnBrk="1" latinLnBrk="0" hangingPunct="1">
              <a:lnSpc>
                <a:spcPct val="140000"/>
              </a:lnSpc>
              <a:spcBef>
                <a:spcPts val="1000"/>
              </a:spcBef>
              <a:buFont typeface="Arial" panose="020B0604020202020204" pitchFamily="34" charset="0"/>
              <a:buNone/>
              <a:defRPr sz="20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800" dirty="0">
              <a:solidFill>
                <a:srgbClr val="FFFFFF"/>
              </a:solidFill>
            </a:endParaRPr>
          </a:p>
        </p:txBody>
      </p:sp>
      <p:sp>
        <p:nvSpPr>
          <p:cNvPr id="9" name="Text Placeholder 3">
            <a:extLst>
              <a:ext uri="{FF2B5EF4-FFF2-40B4-BE49-F238E27FC236}">
                <a16:creationId xmlns:a16="http://schemas.microsoft.com/office/drawing/2014/main" id="{D18BB700-7999-2E6A-06F4-00DB4841FF00}"/>
              </a:ext>
            </a:extLst>
          </p:cNvPr>
          <p:cNvSpPr txBox="1">
            <a:spLocks/>
          </p:cNvSpPr>
          <p:nvPr/>
        </p:nvSpPr>
        <p:spPr>
          <a:xfrm>
            <a:off x="2912882" y="1679213"/>
            <a:ext cx="2513632" cy="5233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Multi-label</a:t>
            </a:r>
            <a:r>
              <a:rPr lang="en-IN" b="1" dirty="0">
                <a:solidFill>
                  <a:srgbClr val="05192D"/>
                </a:solidFill>
                <a:latin typeface="Studio-Feixen-Sans"/>
              </a:rPr>
              <a:t> </a:t>
            </a:r>
            <a:r>
              <a:rPr lang="en-IN" dirty="0"/>
              <a:t>Classification</a:t>
            </a:r>
          </a:p>
        </p:txBody>
      </p:sp>
      <p:sp>
        <p:nvSpPr>
          <p:cNvPr id="11" name="Text Placeholder 5">
            <a:extLst>
              <a:ext uri="{FF2B5EF4-FFF2-40B4-BE49-F238E27FC236}">
                <a16:creationId xmlns:a16="http://schemas.microsoft.com/office/drawing/2014/main" id="{47ED42BF-FD47-2F78-1225-74C2B27A97BC}"/>
              </a:ext>
            </a:extLst>
          </p:cNvPr>
          <p:cNvSpPr txBox="1">
            <a:spLocks/>
          </p:cNvSpPr>
          <p:nvPr/>
        </p:nvSpPr>
        <p:spPr>
          <a:xfrm>
            <a:off x="2710989" y="2468798"/>
            <a:ext cx="2962802" cy="2057954"/>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FFFF"/>
                </a:solidFill>
              </a:rPr>
              <a:t>Goal: Classify data into</a:t>
            </a:r>
            <a:r>
              <a:rPr lang="en-GB" dirty="0">
                <a:solidFill>
                  <a:srgbClr val="FFFFFF"/>
                </a:solidFill>
              </a:rPr>
              <a:t> </a:t>
            </a:r>
            <a:r>
              <a:rPr lang="en-GB" dirty="0">
                <a:solidFill>
                  <a:srgbClr val="FFC000"/>
                </a:solidFill>
              </a:rPr>
              <a:t>0 or more classes for each input example</a:t>
            </a:r>
            <a:r>
              <a:rPr lang="en-GB" dirty="0">
                <a:solidFill>
                  <a:srgbClr val="FFFFFF"/>
                </a:solidFill>
              </a:rPr>
              <a:t>.</a:t>
            </a:r>
            <a:endParaRPr lang="en-US" dirty="0">
              <a:solidFill>
                <a:srgbClr val="FFFFFF"/>
              </a:solidFill>
            </a:endParaRPr>
          </a:p>
          <a:p>
            <a:r>
              <a:rPr lang="en-GB" dirty="0">
                <a:solidFill>
                  <a:srgbClr val="FFFFFF"/>
                </a:solidFill>
              </a:rPr>
              <a:t>Predict:</a:t>
            </a:r>
            <a:r>
              <a:rPr lang="en-GB" dirty="0">
                <a:solidFill>
                  <a:srgbClr val="FFFFFF"/>
                </a:solidFill>
                <a:latin typeface="Studio-Feixen-Sans"/>
              </a:rPr>
              <a:t> </a:t>
            </a:r>
          </a:p>
          <a:p>
            <a:pPr lvl="1"/>
            <a:r>
              <a:rPr lang="en-GB" dirty="0">
                <a:solidFill>
                  <a:srgbClr val="FFFFFF"/>
                </a:solidFill>
                <a:latin typeface="Studio-Feixen-Sans"/>
              </a:rPr>
              <a:t>Dog, car and person.</a:t>
            </a:r>
          </a:p>
          <a:p>
            <a:pPr lvl="1"/>
            <a:endParaRPr lang="en-GB" dirty="0">
              <a:solidFill>
                <a:srgbClr val="FFFFFF"/>
              </a:solidFill>
              <a:latin typeface="Studio-Feixen-Sans"/>
            </a:endParaRPr>
          </a:p>
          <a:p>
            <a:r>
              <a:rPr lang="en-GB" dirty="0"/>
              <a:t>Algorithms</a:t>
            </a:r>
            <a:r>
              <a:rPr lang="en-GB" dirty="0">
                <a:solidFill>
                  <a:srgbClr val="FFFFFF"/>
                </a:solidFill>
              </a:rPr>
              <a:t>:</a:t>
            </a:r>
          </a:p>
          <a:p>
            <a:pPr lvl="1"/>
            <a:r>
              <a:rPr lang="en-IN" dirty="0">
                <a:solidFill>
                  <a:srgbClr val="FFC000"/>
                </a:solidFill>
                <a:latin typeface="Studio-Feixen-Sans"/>
                <a:cs typeface="+mn-cs"/>
              </a:rPr>
              <a:t>Multi-label Decision Trees, Multi-label Gradient Boosting, Multi-label Random Forests</a:t>
            </a:r>
          </a:p>
        </p:txBody>
      </p:sp>
      <p:sp>
        <p:nvSpPr>
          <p:cNvPr id="12" name="Text Placeholder 3">
            <a:extLst>
              <a:ext uri="{FF2B5EF4-FFF2-40B4-BE49-F238E27FC236}">
                <a16:creationId xmlns:a16="http://schemas.microsoft.com/office/drawing/2014/main" id="{82A2D23B-77F9-6116-DC4F-8C8D2476969D}"/>
              </a:ext>
            </a:extLst>
          </p:cNvPr>
          <p:cNvSpPr txBox="1">
            <a:spLocks/>
          </p:cNvSpPr>
          <p:nvPr/>
        </p:nvSpPr>
        <p:spPr>
          <a:xfrm>
            <a:off x="8309864" y="1669241"/>
            <a:ext cx="3911982" cy="5233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dirty="0"/>
              <a:t>Imbalanced</a:t>
            </a:r>
            <a:r>
              <a:rPr lang="en-IN" b="1" dirty="0">
                <a:solidFill>
                  <a:srgbClr val="05192D"/>
                </a:solidFill>
                <a:latin typeface="Studio-Feixen-Sans"/>
              </a:rPr>
              <a:t> </a:t>
            </a:r>
            <a:r>
              <a:rPr lang="en-IN" dirty="0"/>
              <a:t>Classification</a:t>
            </a:r>
          </a:p>
        </p:txBody>
      </p:sp>
      <p:sp>
        <p:nvSpPr>
          <p:cNvPr id="13" name="Text Placeholder 5">
            <a:extLst>
              <a:ext uri="{FF2B5EF4-FFF2-40B4-BE49-F238E27FC236}">
                <a16:creationId xmlns:a16="http://schemas.microsoft.com/office/drawing/2014/main" id="{0A6F132F-EDB9-23DA-654C-9ED380FF2E2A}"/>
              </a:ext>
            </a:extLst>
          </p:cNvPr>
          <p:cNvSpPr txBox="1">
            <a:spLocks/>
          </p:cNvSpPr>
          <p:nvPr/>
        </p:nvSpPr>
        <p:spPr>
          <a:xfrm>
            <a:off x="8309864" y="2424177"/>
            <a:ext cx="3041107" cy="3024515"/>
          </a:xfrm>
          <a:prstGeom prst="rect">
            <a:avLst/>
          </a:prstGeom>
        </p:spPr>
        <p:txBody>
          <a:bodyPr vert="horz" lIns="91440" tIns="45720" rIns="91440" bIns="45720" rtlCol="0">
            <a:noAutofit/>
          </a:bodyPr>
          <a:lstStyle>
            <a:lvl1pPr marL="283464" indent="-283464" algn="l" defTabSz="914400" rtl="0" eaLnBrk="1" latinLnBrk="0" hangingPunct="1">
              <a:lnSpc>
                <a:spcPct val="90000"/>
              </a:lnSpc>
              <a:spcBef>
                <a:spcPts val="1000"/>
              </a:spcBef>
              <a:buClr>
                <a:schemeClr val="accent6"/>
              </a:buClr>
              <a:buFont typeface="Arial" panose="020B0604020202020204" pitchFamily="34" charset="0"/>
              <a:buChar char="•"/>
              <a:defRPr sz="1600" kern="1200" spc="200" baseline="0">
                <a:solidFill>
                  <a:schemeClr val="bg1"/>
                </a:solidFill>
                <a:latin typeface="+mn-lt"/>
                <a:ea typeface="+mn-ea"/>
                <a:cs typeface="Biome" panose="020B0503030204020804" pitchFamily="34" charset="0"/>
              </a:defRPr>
            </a:lvl1pPr>
            <a:lvl2pPr marL="566928"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2pPr>
            <a:lvl3pPr marL="859536" indent="-283464"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3pPr>
            <a:lvl4pPr marL="1152144" indent="-285750" algn="l" defTabSz="914400" rtl="0" eaLnBrk="1" latinLnBrk="0" hangingPunct="1">
              <a:lnSpc>
                <a:spcPct val="90000"/>
              </a:lnSpc>
              <a:spcBef>
                <a:spcPts val="500"/>
              </a:spcBef>
              <a:buClr>
                <a:schemeClr val="accent6"/>
              </a:buClr>
              <a:buFont typeface="Arial" panose="020B0604020202020204" pitchFamily="34" charset="0"/>
              <a:buChar char="•"/>
              <a:defRPr sz="16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rgbClr val="FFFFFF"/>
                </a:solidFill>
              </a:rPr>
              <a:t>Goal: T</a:t>
            </a:r>
            <a:r>
              <a:rPr lang="en-GB" b="0" i="0" dirty="0">
                <a:solidFill>
                  <a:srgbClr val="FFFFFF"/>
                </a:solidFill>
                <a:effectLst/>
                <a:latin typeface="Studio-Feixen-Sans"/>
              </a:rPr>
              <a:t>he number of examples is unevenly distributed in each class</a:t>
            </a:r>
            <a:endParaRPr lang="en-US" dirty="0">
              <a:solidFill>
                <a:srgbClr val="FFFFFF"/>
              </a:solidFill>
            </a:endParaRPr>
          </a:p>
          <a:p>
            <a:r>
              <a:rPr lang="en-GB" dirty="0">
                <a:solidFill>
                  <a:srgbClr val="FFFFFF"/>
                </a:solidFill>
              </a:rPr>
              <a:t>Predict: </a:t>
            </a:r>
          </a:p>
          <a:p>
            <a:pPr lvl="1"/>
            <a:r>
              <a:rPr lang="en-IN" dirty="0">
                <a:solidFill>
                  <a:srgbClr val="FFFFFF"/>
                </a:solidFill>
                <a:latin typeface="Studio-Feixen-Sans"/>
              </a:rPr>
              <a:t>Fraudulent transaction detections, Rare disease diagnosis</a:t>
            </a:r>
            <a:r>
              <a:rPr lang="en-IN" spc="200" dirty="0">
                <a:solidFill>
                  <a:srgbClr val="FFFFFF"/>
                </a:solidFill>
                <a:cs typeface="Biome" panose="020B0503030204020804" pitchFamily="34" charset="0"/>
              </a:rPr>
              <a:t>.</a:t>
            </a:r>
            <a:endParaRPr lang="en-GB" spc="200" dirty="0">
              <a:solidFill>
                <a:srgbClr val="FFFFFF"/>
              </a:solidFill>
              <a:cs typeface="Biome" panose="020B0503030204020804" pitchFamily="34" charset="0"/>
            </a:endParaRPr>
          </a:p>
          <a:p>
            <a:r>
              <a:rPr lang="en-GB" dirty="0">
                <a:solidFill>
                  <a:srgbClr val="FFFFFF"/>
                </a:solidFill>
              </a:rPr>
              <a:t>Algorithms:</a:t>
            </a:r>
          </a:p>
          <a:p>
            <a:pPr lvl="1"/>
            <a:r>
              <a:rPr lang="en-GB" dirty="0">
                <a:solidFill>
                  <a:srgbClr val="FFC000"/>
                </a:solidFill>
                <a:latin typeface="Studio-Feixen-Sans"/>
                <a:cs typeface="+mn-cs"/>
              </a:rPr>
              <a:t>Cluster-based Oversampling,  Random </a:t>
            </a:r>
            <a:r>
              <a:rPr lang="en-GB" dirty="0" err="1">
                <a:solidFill>
                  <a:srgbClr val="FFC000"/>
                </a:solidFill>
                <a:latin typeface="Studio-Feixen-Sans"/>
                <a:cs typeface="+mn-cs"/>
              </a:rPr>
              <a:t>undersampling</a:t>
            </a:r>
            <a:r>
              <a:rPr lang="en-GB" dirty="0">
                <a:solidFill>
                  <a:srgbClr val="FFC000"/>
                </a:solidFill>
                <a:latin typeface="Studio-Feixen-Sans"/>
                <a:cs typeface="+mn-cs"/>
              </a:rPr>
              <a:t>, SMOTE Oversampling.</a:t>
            </a:r>
            <a:endParaRPr lang="en-GB" b="0" i="0" dirty="0">
              <a:solidFill>
                <a:srgbClr val="05192D"/>
              </a:solidFill>
              <a:effectLst/>
              <a:latin typeface="Studio-Feixen-Sans"/>
            </a:endParaRPr>
          </a:p>
        </p:txBody>
      </p:sp>
      <p:sp>
        <p:nvSpPr>
          <p:cNvPr id="14" name="Text Placeholder 3">
            <a:extLst>
              <a:ext uri="{FF2B5EF4-FFF2-40B4-BE49-F238E27FC236}">
                <a16:creationId xmlns:a16="http://schemas.microsoft.com/office/drawing/2014/main" id="{54534EBD-2961-9D83-D299-AF76E6117519}"/>
              </a:ext>
            </a:extLst>
          </p:cNvPr>
          <p:cNvSpPr txBox="1">
            <a:spLocks/>
          </p:cNvSpPr>
          <p:nvPr/>
        </p:nvSpPr>
        <p:spPr>
          <a:xfrm>
            <a:off x="524086" y="1623150"/>
            <a:ext cx="2513632" cy="523316"/>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IN" dirty="0"/>
              <a:t>Binary Classification</a:t>
            </a:r>
          </a:p>
        </p:txBody>
      </p:sp>
    </p:spTree>
    <p:extLst>
      <p:ext uri="{BB962C8B-B14F-4D97-AF65-F5344CB8AC3E}">
        <p14:creationId xmlns:p14="http://schemas.microsoft.com/office/powerpoint/2010/main" val="4089054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 calcmode="lin" valueType="num">
                                      <p:cBhvr additive="base">
                                        <p:cTn id="15"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 calcmode="lin" valueType="num">
                                      <p:cBhvr additive="base">
                                        <p:cTn id="21"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5">
                                            <p:txEl>
                                              <p:pRg st="1" end="1"/>
                                            </p:txEl>
                                          </p:spTgt>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 calcmode="lin" valueType="num">
                                      <p:cBhvr additive="base">
                                        <p:cTn id="25"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4" end="4"/>
                                            </p:txEl>
                                          </p:spTgt>
                                        </p:tgtEl>
                                        <p:attrNameLst>
                                          <p:attrName>style.visibility</p:attrName>
                                        </p:attrNameLst>
                                      </p:cBhvr>
                                      <p:to>
                                        <p:strVal val="visible"/>
                                      </p:to>
                                    </p:set>
                                    <p:anim calcmode="lin" valueType="num">
                                      <p:cBhvr additive="base">
                                        <p:cTn id="31"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
                                            <p:txEl>
                                              <p:pRg st="5" end="5"/>
                                            </p:txEl>
                                          </p:spTgt>
                                        </p:tgtEl>
                                        <p:attrNameLst>
                                          <p:attrName>style.visibility</p:attrName>
                                        </p:attrNameLst>
                                      </p:cBhvr>
                                      <p:to>
                                        <p:strVal val="visible"/>
                                      </p:to>
                                    </p:set>
                                    <p:anim calcmode="lin" valueType="num">
                                      <p:cBhvr additive="base">
                                        <p:cTn id="35" dur="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5">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 calcmode="lin" valueType="num">
                                      <p:cBhvr additive="base">
                                        <p:cTn id="45" dur="500" fill="hold"/>
                                        <p:tgtEl>
                                          <p:spTgt spid="11"/>
                                        </p:tgtEl>
                                        <p:attrNameLst>
                                          <p:attrName>ppt_x</p:attrName>
                                        </p:attrNameLst>
                                      </p:cBhvr>
                                      <p:tavLst>
                                        <p:tav tm="0">
                                          <p:val>
                                            <p:strVal val="#ppt_x"/>
                                          </p:val>
                                        </p:tav>
                                        <p:tav tm="100000">
                                          <p:val>
                                            <p:strVal val="#ppt_x"/>
                                          </p:val>
                                        </p:tav>
                                      </p:tavLst>
                                    </p:anim>
                                    <p:anim calcmode="lin" valueType="num">
                                      <p:cBhvr additive="base">
                                        <p:cTn id="4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6">
                                            <p:txEl>
                                              <p:pRg st="0" end="0"/>
                                            </p:txEl>
                                          </p:spTgt>
                                        </p:tgtEl>
                                        <p:attrNameLst>
                                          <p:attrName>style.visibility</p:attrName>
                                        </p:attrNameLst>
                                      </p:cBhvr>
                                      <p:to>
                                        <p:strVal val="visible"/>
                                      </p:to>
                                    </p:set>
                                    <p:anim calcmode="lin" valueType="num">
                                      <p:cBhvr additive="base">
                                        <p:cTn id="55"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6">
                                            <p:txEl>
                                              <p:pRg st="1" end="1"/>
                                            </p:txEl>
                                          </p:spTgt>
                                        </p:tgtEl>
                                        <p:attrNameLst>
                                          <p:attrName>style.visibility</p:attrName>
                                        </p:attrNameLst>
                                      </p:cBhvr>
                                      <p:to>
                                        <p:strVal val="visible"/>
                                      </p:to>
                                    </p:set>
                                    <p:anim calcmode="lin" valueType="num">
                                      <p:cBhvr additive="base">
                                        <p:cTn id="6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6">
                                            <p:txEl>
                                              <p:pRg st="1" end="1"/>
                                            </p:txEl>
                                          </p:spTgt>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6">
                                            <p:txEl>
                                              <p:pRg st="2" end="2"/>
                                            </p:txEl>
                                          </p:spTgt>
                                        </p:tgtEl>
                                        <p:attrNameLst>
                                          <p:attrName>style.visibility</p:attrName>
                                        </p:attrNameLst>
                                      </p:cBhvr>
                                      <p:to>
                                        <p:strVal val="visible"/>
                                      </p:to>
                                    </p:set>
                                    <p:anim calcmode="lin" valueType="num">
                                      <p:cBhvr additive="base">
                                        <p:cTn id="65"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6">
                                            <p:txEl>
                                              <p:pRg st="4" end="4"/>
                                            </p:txEl>
                                          </p:spTgt>
                                        </p:tgtEl>
                                        <p:attrNameLst>
                                          <p:attrName>style.visibility</p:attrName>
                                        </p:attrNameLst>
                                      </p:cBhvr>
                                      <p:to>
                                        <p:strVal val="visible"/>
                                      </p:to>
                                    </p:set>
                                    <p:anim calcmode="lin" valueType="num">
                                      <p:cBhvr additive="base">
                                        <p:cTn id="71"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6">
                                            <p:txEl>
                                              <p:pRg st="4" end="4"/>
                                            </p:txEl>
                                          </p:spTgt>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6">
                                            <p:txEl>
                                              <p:pRg st="5" end="5"/>
                                            </p:txEl>
                                          </p:spTgt>
                                        </p:tgtEl>
                                        <p:attrNameLst>
                                          <p:attrName>style.visibility</p:attrName>
                                        </p:attrNameLst>
                                      </p:cBhvr>
                                      <p:to>
                                        <p:strVal val="visible"/>
                                      </p:to>
                                    </p:set>
                                    <p:anim calcmode="lin" valueType="num">
                                      <p:cBhvr additive="base">
                                        <p:cTn id="75"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13"/>
                                        </p:tgtEl>
                                        <p:attrNameLst>
                                          <p:attrName>style.visibility</p:attrName>
                                        </p:attrNameLst>
                                      </p:cBhvr>
                                      <p:to>
                                        <p:strVal val="visible"/>
                                      </p:to>
                                    </p:set>
                                    <p:anim calcmode="lin" valueType="num">
                                      <p:cBhvr additive="base">
                                        <p:cTn id="85" dur="500" fill="hold"/>
                                        <p:tgtEl>
                                          <p:spTgt spid="13"/>
                                        </p:tgtEl>
                                        <p:attrNameLst>
                                          <p:attrName>ppt_x</p:attrName>
                                        </p:attrNameLst>
                                      </p:cBhvr>
                                      <p:tavLst>
                                        <p:tav tm="0">
                                          <p:val>
                                            <p:strVal val="#ppt_x"/>
                                          </p:val>
                                        </p:tav>
                                        <p:tav tm="100000">
                                          <p:val>
                                            <p:strVal val="#ppt_x"/>
                                          </p:val>
                                        </p:tav>
                                      </p:tavLst>
                                    </p:anim>
                                    <p:anim calcmode="lin" valueType="num">
                                      <p:cBhvr additive="base">
                                        <p:cTn id="8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P spid="5" grpId="0" build="p"/>
      <p:bldP spid="6" grpId="0" build="p"/>
      <p:bldP spid="9" grpId="0"/>
      <p:bldP spid="11" grpId="0"/>
      <p:bldP spid="12" grpId="0"/>
      <p:bldP spid="13" grpId="0"/>
      <p:bldP spid="14" grpId="0"/>
    </p:bldLst>
  </p:timing>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944</Words>
  <Application>Microsoft Office PowerPoint</Application>
  <PresentationFormat>Widescreen</PresentationFormat>
  <Paragraphs>189</Paragraphs>
  <Slides>14</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Nova</vt:lpstr>
      <vt:lpstr>Biome</vt:lpstr>
      <vt:lpstr>Biome Light</vt:lpstr>
      <vt:lpstr>Calibri</vt:lpstr>
      <vt:lpstr>IBM Plex Sans</vt:lpstr>
      <vt:lpstr>Segoe UI</vt:lpstr>
      <vt:lpstr>Studio-Feixen-Sans</vt:lpstr>
      <vt:lpstr>Wingdings</vt:lpstr>
      <vt:lpstr>Office Theme</vt:lpstr>
      <vt:lpstr>Machine Learning</vt:lpstr>
      <vt:lpstr>Introduction</vt:lpstr>
      <vt:lpstr>Agenda</vt:lpstr>
      <vt:lpstr>Importance of Machine Learning</vt:lpstr>
      <vt:lpstr>Learning: Types</vt:lpstr>
      <vt:lpstr>Supervised Learning: Types</vt:lpstr>
      <vt:lpstr>Classification in Machine Learning</vt:lpstr>
      <vt:lpstr>Classification Tasks: Types</vt:lpstr>
      <vt:lpstr>Classification Tasks: Types</vt:lpstr>
      <vt:lpstr>Classification Model: Evaluation Metrics</vt:lpstr>
      <vt:lpstr>Classification Model: Evaluation Metrics</vt:lpstr>
      <vt:lpstr>Classification Model: Evaluation Metrics</vt:lpstr>
      <vt:lpstr>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2022-07-13T15:59:43Z</dcterms:created>
  <dcterms:modified xsi:type="dcterms:W3CDTF">2024-06-21T09:52:06Z</dcterms:modified>
</cp:coreProperties>
</file>

<file path=docProps/thumbnail.jpeg>
</file>